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2" r:id="rId2"/>
  </p:sldMasterIdLst>
  <p:notesMasterIdLst>
    <p:notesMasterId r:id="rId25"/>
  </p:notesMasterIdLst>
  <p:sldIdLst>
    <p:sldId id="261" r:id="rId3"/>
    <p:sldId id="270" r:id="rId4"/>
    <p:sldId id="262" r:id="rId5"/>
    <p:sldId id="339" r:id="rId6"/>
    <p:sldId id="271" r:id="rId7"/>
    <p:sldId id="272" r:id="rId8"/>
    <p:sldId id="273" r:id="rId9"/>
    <p:sldId id="276" r:id="rId10"/>
    <p:sldId id="340" r:id="rId11"/>
    <p:sldId id="277" r:id="rId12"/>
    <p:sldId id="278" r:id="rId13"/>
    <p:sldId id="279" r:id="rId14"/>
    <p:sldId id="280" r:id="rId15"/>
    <p:sldId id="300" r:id="rId16"/>
    <p:sldId id="344" r:id="rId17"/>
    <p:sldId id="268" r:id="rId18"/>
    <p:sldId id="316" r:id="rId19"/>
    <p:sldId id="341" r:id="rId20"/>
    <p:sldId id="343" r:id="rId21"/>
    <p:sldId id="345" r:id="rId22"/>
    <p:sldId id="346" r:id="rId23"/>
    <p:sldId id="34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9B6B6-F729-4148-9012-8242F16C0A80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9B26A-C5EF-2043-AAF5-9E5E30ABBF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23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latin typeface="Courier New" charset="0"/>
                <a:ea typeface="MS PGothic" pitchFamily="34" charset="-128"/>
                <a:cs typeface="MS PGothic" pitchFamily="34" charset="-128"/>
              </a:rPr>
              <a:t>Objects First with Java</a:t>
            </a:r>
          </a:p>
        </p:txBody>
      </p:sp>
      <p:sp>
        <p:nvSpPr>
          <p:cNvPr id="7373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7385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ea typeface="MS PGothic" pitchFamily="34" charset="-128"/>
                <a:cs typeface="MS PGothic" pitchFamily="34" charset="-128"/>
              </a:rPr>
              <a:t>© David J. Barnes and Michael Kölling</a:t>
            </a:r>
          </a:p>
        </p:txBody>
      </p:sp>
      <p:sp>
        <p:nvSpPr>
          <p:cNvPr id="7373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5666" y="8687385"/>
            <a:ext cx="2972334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2401226-30E6-934A-8B63-3A8E34F79485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737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935" y="4343693"/>
            <a:ext cx="1211366" cy="253187"/>
          </a:xfrm>
          <a:ex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latin typeface="Courier New" charset="0"/>
                <a:ea typeface="MS PGothic" pitchFamily="34" charset="-128"/>
                <a:cs typeface="MS PGothic" pitchFamily="34" charset="-128"/>
              </a:rPr>
              <a:t>Objects First with Java</a:t>
            </a:r>
          </a:p>
        </p:txBody>
      </p:sp>
      <p:sp>
        <p:nvSpPr>
          <p:cNvPr id="163843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7385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ea typeface="MS PGothic" pitchFamily="34" charset="-128"/>
                <a:cs typeface="MS PGothic" pitchFamily="34" charset="-128"/>
              </a:rPr>
              <a:t>© David J. Barnes and Michael Kölling</a:t>
            </a:r>
          </a:p>
        </p:txBody>
      </p:sp>
      <p:sp>
        <p:nvSpPr>
          <p:cNvPr id="16384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5666" y="8687385"/>
            <a:ext cx="2972334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057BA77-FFBB-1B49-8250-56AAE4CB0A89}" type="slidenum">
              <a:rPr lang="en-GB"/>
              <a:pPr/>
              <a:t>3</a:t>
            </a:fld>
            <a:endParaRPr lang="en-GB" dirty="0"/>
          </a:p>
        </p:txBody>
      </p:sp>
      <p:sp>
        <p:nvSpPr>
          <p:cNvPr id="163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935" y="4343693"/>
            <a:ext cx="1211366" cy="253187"/>
          </a:xfrm>
          <a:ex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latin typeface="Courier New" charset="0"/>
                <a:ea typeface="MS PGothic" pitchFamily="34" charset="-128"/>
                <a:cs typeface="MS PGothic" pitchFamily="34" charset="-128"/>
              </a:rPr>
              <a:t>Objects First with Java</a:t>
            </a:r>
          </a:p>
        </p:txBody>
      </p:sp>
      <p:sp>
        <p:nvSpPr>
          <p:cNvPr id="163843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7385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ea typeface="MS PGothic" pitchFamily="34" charset="-128"/>
                <a:cs typeface="MS PGothic" pitchFamily="34" charset="-128"/>
              </a:rPr>
              <a:t>© David J. Barnes and Michael Kölling</a:t>
            </a:r>
          </a:p>
        </p:txBody>
      </p:sp>
      <p:sp>
        <p:nvSpPr>
          <p:cNvPr id="16384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5666" y="8687385"/>
            <a:ext cx="2972334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057BA77-FFBB-1B49-8250-56AAE4CB0A89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163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935" y="4343693"/>
            <a:ext cx="1211366" cy="253187"/>
          </a:xfrm>
          <a:ex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latin typeface="Courier New" charset="0"/>
                <a:ea typeface="MS PGothic" pitchFamily="34" charset="-128"/>
                <a:cs typeface="MS PGothic" pitchFamily="34" charset="-128"/>
              </a:rPr>
              <a:t>Objects First with Java</a:t>
            </a:r>
          </a:p>
        </p:txBody>
      </p:sp>
      <p:sp>
        <p:nvSpPr>
          <p:cNvPr id="17613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7385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ea typeface="MS PGothic" pitchFamily="34" charset="-128"/>
                <a:cs typeface="MS PGothic" pitchFamily="34" charset="-128"/>
              </a:rPr>
              <a:t>© David J. Barnes and Michael Kölling</a:t>
            </a:r>
          </a:p>
        </p:txBody>
      </p:sp>
      <p:sp>
        <p:nvSpPr>
          <p:cNvPr id="17613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5666" y="8687385"/>
            <a:ext cx="2972334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891158E-8C0A-AC43-813D-C87C86255465}" type="slidenum">
              <a:rPr lang="en-GB"/>
              <a:pPr/>
              <a:t>16</a:t>
            </a:fld>
            <a:endParaRPr lang="en-GB" dirty="0"/>
          </a:p>
        </p:txBody>
      </p:sp>
      <p:sp>
        <p:nvSpPr>
          <p:cNvPr id="1761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935" y="4343693"/>
            <a:ext cx="1211366" cy="253187"/>
          </a:xfrm>
          <a:ex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289" y="2057400"/>
            <a:ext cx="8223711" cy="1143000"/>
          </a:xfrm>
        </p:spPr>
        <p:txBody>
          <a:bodyPr/>
          <a:lstStyle>
            <a:lvl1pPr>
              <a:defRPr>
                <a:solidFill>
                  <a:srgbClr val="1A317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289" y="3962400"/>
            <a:ext cx="8223711" cy="1752600"/>
          </a:xfrm>
        </p:spPr>
        <p:txBody>
          <a:bodyPr/>
          <a:lstStyle>
            <a:lvl1pPr marL="0" indent="0" algn="ctr">
              <a:buFont typeface="Time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8439-6102-4F92-B28C-49B0AA1F6389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0F35-D739-4143-AD01-DDDED0356940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A8AF-980F-4E39-89CB-3A9F784918EE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5047-E4DF-4360-A4E6-19FE1302843B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0051-F515-46F1-BBBB-98EBE6C91616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BBC8-C0DB-47B7-9367-FA83D3B101C4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65B74-C775-4A87-AB28-67888EB69C18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4678-A543-464B-B16B-F22F51588654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CF47-661E-408D-B841-8A7612C8B41A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44AF-1A4C-4A90-8847-FE3227CF1789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2FD8-A92A-4C20-B975-E8E464F86269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434911" y="381000"/>
            <a:ext cx="832808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082" y="1828800"/>
            <a:ext cx="811271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87045" name="Rectangle 1029"/>
          <p:cNvSpPr>
            <a:spLocks noChangeArrowheads="1"/>
          </p:cNvSpPr>
          <p:nvPr/>
        </p:nvSpPr>
        <p:spPr bwMode="auto">
          <a:xfrm>
            <a:off x="8001000" y="6426200"/>
            <a:ext cx="5334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algn="r">
              <a:defRPr/>
            </a:pPr>
            <a:fld id="{27E609A4-9E55-8541-B6A2-2CDBC2C24220}" type="slidenum">
              <a:rPr lang="da-DK" sz="1400" b="0">
                <a:latin typeface="Arial" charset="0"/>
                <a:ea typeface="MS PGothic" charset="0"/>
                <a:cs typeface="MS PGothic" charset="0"/>
              </a:rPr>
              <a:pPr algn="r">
                <a:defRPr/>
              </a:pPr>
              <a:t>‹#›</a:t>
            </a:fld>
            <a:r>
              <a:rPr lang="da-DK" sz="1400" b="0">
                <a:latin typeface="Arial" charset="0"/>
                <a:ea typeface="MS PGothic" charset="0"/>
                <a:cs typeface="MS PGothic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+mj-lt"/>
          <a:ea typeface="MS PGothic" charset="0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Font typeface="Times" charset="0"/>
        <a:buChar char="•"/>
        <a:defRPr sz="3200">
          <a:solidFill>
            <a:srgbClr val="1A3170"/>
          </a:solidFill>
          <a:latin typeface="+mn-lt"/>
          <a:ea typeface="MS PGothic" charset="0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800">
          <a:solidFill>
            <a:srgbClr val="1A3170"/>
          </a:solidFill>
          <a:latin typeface="+mn-lt"/>
          <a:ea typeface="MS PGothic" charset="0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•"/>
        <a:defRPr sz="2400">
          <a:solidFill>
            <a:srgbClr val="1A3170"/>
          </a:solidFill>
          <a:latin typeface="+mn-lt"/>
          <a:ea typeface="MS PGothic" charset="0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6782551-E2F7-44A6-9E6D-BD67C6D43788}" type="datetime2">
              <a:rPr lang="en-US" smtClean="0"/>
              <a:t>Tuesday, April 24,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onway&#8217;s_Game_of_Life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extLst/>
        </p:spPr>
        <p:txBody>
          <a:bodyPr rIns="81279"/>
          <a:lstStyle/>
          <a:p>
            <a:pPr eaLnBrk="1" hangingPunct="1">
              <a:defRPr/>
            </a:pPr>
            <a:r>
              <a:rPr lang="en-US" sz="7200" dirty="0" smtClean="0">
                <a:ea typeface="+mj-ea"/>
                <a:cs typeface="+mj-cs"/>
              </a:rPr>
              <a:t>Arrays II </a:t>
            </a:r>
            <a:endParaRPr lang="en-US" sz="7200" dirty="0">
              <a:ea typeface="+mj-ea"/>
              <a:cs typeface="+mj-cs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extLst/>
        </p:spPr>
        <p:txBody>
          <a:bodyPr rIns="233680"/>
          <a:lstStyle/>
          <a:p>
            <a:pPr marL="39688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CITS1001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signatures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7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dirty="0" smtClean="0">
              <a:latin typeface="Times New Roman" charset="0"/>
            </a:endParaRPr>
          </a:p>
          <a:p>
            <a:endParaRPr lang="en-AU" dirty="0" smtClean="0">
              <a:latin typeface="Times New Roman" charset="0"/>
            </a:endParaRPr>
          </a:p>
          <a:p>
            <a:pPr algn="ctr">
              <a:buFontTx/>
              <a:buNone/>
            </a:pPr>
            <a:r>
              <a:rPr lang="en-US" dirty="0" smtClean="0">
                <a:latin typeface="Courier" charset="0"/>
              </a:rPr>
              <a:t>int max(int[] a) </a:t>
            </a:r>
          </a:p>
          <a:p>
            <a:endParaRPr lang="en-AU" dirty="0" smtClean="0">
              <a:latin typeface="Courier" charset="0"/>
            </a:endParaRPr>
          </a:p>
          <a:p>
            <a:endParaRPr lang="en-AU" dirty="0" smtClean="0">
              <a:latin typeface="Times New Roman" charset="0"/>
            </a:endParaRPr>
          </a:p>
          <a:p>
            <a:endParaRPr lang="en-AU" dirty="0" smtClean="0">
              <a:latin typeface="Times New Roman" charset="0"/>
            </a:endParaRPr>
          </a:p>
          <a:p>
            <a:pPr algn="ctr">
              <a:buFontTx/>
              <a:buNone/>
            </a:pPr>
            <a:r>
              <a:rPr lang="en-AU" dirty="0" smtClean="0">
                <a:latin typeface="Courier" charset="0"/>
              </a:rPr>
              <a:t>Student top(Student[] unitList)</a:t>
            </a:r>
            <a:r>
              <a:rPr lang="en-AU" dirty="0" smtClean="0">
                <a:latin typeface="Times New Roman" charset="0"/>
              </a:rPr>
              <a:t> </a:t>
            </a:r>
            <a:endParaRPr lang="en-US" dirty="0">
              <a:latin typeface="Times New Roman" charset="0"/>
            </a:endParaRPr>
          </a:p>
        </p:txBody>
      </p:sp>
      <p:sp>
        <p:nvSpPr>
          <p:cNvPr id="68" name="Oval 4"/>
          <p:cNvSpPr>
            <a:spLocks noChangeArrowheads="1"/>
          </p:cNvSpPr>
          <p:nvPr/>
        </p:nvSpPr>
        <p:spPr bwMode="auto">
          <a:xfrm>
            <a:off x="2939142" y="2409825"/>
            <a:ext cx="854075" cy="5619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9" name="Oval 5"/>
          <p:cNvSpPr>
            <a:spLocks noChangeArrowheads="1"/>
          </p:cNvSpPr>
          <p:nvPr/>
        </p:nvSpPr>
        <p:spPr bwMode="auto">
          <a:xfrm>
            <a:off x="1611085" y="4098131"/>
            <a:ext cx="1491344" cy="7191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cxnSp>
        <p:nvCxnSpPr>
          <p:cNvPr id="70" name="AutoShape 6"/>
          <p:cNvCxnSpPr>
            <a:cxnSpLocks noChangeShapeType="1"/>
            <a:stCxn id="69" idx="0"/>
            <a:endCxn id="68" idx="4"/>
          </p:cNvCxnSpPr>
          <p:nvPr/>
        </p:nvCxnSpPr>
        <p:spPr bwMode="auto">
          <a:xfrm flipV="1">
            <a:off x="2356757" y="2971800"/>
            <a:ext cx="1009423" cy="1126331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Oval 7"/>
          <p:cNvSpPr>
            <a:spLocks noChangeArrowheads="1"/>
          </p:cNvSpPr>
          <p:nvPr/>
        </p:nvSpPr>
        <p:spPr bwMode="auto">
          <a:xfrm>
            <a:off x="4495800" y="2362200"/>
            <a:ext cx="1121229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2" name="Oval 8"/>
          <p:cNvSpPr>
            <a:spLocks noChangeArrowheads="1"/>
          </p:cNvSpPr>
          <p:nvPr/>
        </p:nvSpPr>
        <p:spPr bwMode="auto">
          <a:xfrm>
            <a:off x="3875315" y="3995057"/>
            <a:ext cx="1741714" cy="990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cxnSp>
        <p:nvCxnSpPr>
          <p:cNvPr id="73" name="AutoShape 9"/>
          <p:cNvCxnSpPr>
            <a:cxnSpLocks noChangeShapeType="1"/>
            <a:stCxn id="71" idx="4"/>
            <a:endCxn id="72" idx="0"/>
          </p:cNvCxnSpPr>
          <p:nvPr/>
        </p:nvCxnSpPr>
        <p:spPr bwMode="auto">
          <a:xfrm flipH="1">
            <a:off x="4746172" y="2971800"/>
            <a:ext cx="310243" cy="1023257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38535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Initialisation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4" name="Text Box 3"/>
          <p:cNvSpPr txBox="1">
            <a:spLocks noChangeArrowheads="1"/>
          </p:cNvSpPr>
          <p:nvPr/>
        </p:nvSpPr>
        <p:spPr bwMode="auto">
          <a:xfrm>
            <a:off x="3043238" y="4724400"/>
            <a:ext cx="40324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Student </a:t>
            </a:r>
            <a:r>
              <a:rPr lang="en-AU" sz="1800" b="0" dirty="0" smtClean="0">
                <a:latin typeface="Courier" charset="0"/>
              </a:rPr>
              <a:t>top </a:t>
            </a:r>
            <a:r>
              <a:rPr lang="en-AU" sz="1800" b="0" dirty="0">
                <a:latin typeface="Courier" charset="0"/>
              </a:rPr>
              <a:t>= unitList[0];</a:t>
            </a:r>
            <a:endParaRPr lang="en-US" sz="1800" b="0" dirty="0">
              <a:latin typeface="Courier" charset="0"/>
            </a:endParaRPr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2711450" y="1844675"/>
            <a:ext cx="33954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endParaRPr lang="en-US" sz="1800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sz="1800" b="0" dirty="0">
                <a:latin typeface="Courier" charset="0"/>
              </a:rPr>
              <a:t>    int </a:t>
            </a:r>
            <a:r>
              <a:rPr lang="en-US" sz="1800" b="0" dirty="0" smtClean="0">
                <a:latin typeface="Courier" charset="0"/>
              </a:rPr>
              <a:t>max </a:t>
            </a:r>
            <a:r>
              <a:rPr lang="en-US" sz="1800" b="0" dirty="0">
                <a:latin typeface="Courier" charset="0"/>
              </a:rPr>
              <a:t>= a[0];</a:t>
            </a:r>
          </a:p>
          <a:p>
            <a:pPr algn="l">
              <a:buFontTx/>
              <a:buNone/>
            </a:pPr>
            <a:r>
              <a:rPr lang="en-US" sz="1800" b="0" dirty="0">
                <a:latin typeface="Courier" charset="0"/>
              </a:rPr>
              <a:t>    </a:t>
            </a:r>
          </a:p>
        </p:txBody>
      </p:sp>
      <p:sp>
        <p:nvSpPr>
          <p:cNvPr id="67" name="Oval 6"/>
          <p:cNvSpPr>
            <a:spLocks noChangeArrowheads="1"/>
          </p:cNvSpPr>
          <p:nvPr/>
        </p:nvSpPr>
        <p:spPr bwMode="auto">
          <a:xfrm>
            <a:off x="3810000" y="2126952"/>
            <a:ext cx="600075" cy="3587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8" name="Oval 7"/>
          <p:cNvSpPr>
            <a:spLocks noChangeArrowheads="1"/>
          </p:cNvSpPr>
          <p:nvPr/>
        </p:nvSpPr>
        <p:spPr bwMode="auto">
          <a:xfrm>
            <a:off x="4154400" y="4648200"/>
            <a:ext cx="598488" cy="5048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cxnSp>
        <p:nvCxnSpPr>
          <p:cNvPr id="69" name="AutoShape 8"/>
          <p:cNvCxnSpPr>
            <a:cxnSpLocks noChangeShapeType="1"/>
            <a:stCxn id="68" idx="6"/>
            <a:endCxn id="67" idx="6"/>
          </p:cNvCxnSpPr>
          <p:nvPr/>
        </p:nvCxnSpPr>
        <p:spPr bwMode="auto">
          <a:xfrm flipH="1" flipV="1">
            <a:off x="4410075" y="2306340"/>
            <a:ext cx="342813" cy="2594273"/>
          </a:xfrm>
          <a:prstGeom prst="bentConnector3">
            <a:avLst>
              <a:gd name="adj1" fmla="val -66684"/>
            </a:avLst>
          </a:prstGeom>
          <a:noFill/>
          <a:ln w="3810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" name="Text Box 5"/>
          <p:cNvSpPr txBox="1">
            <a:spLocks noChangeArrowheads="1"/>
          </p:cNvSpPr>
          <p:nvPr/>
        </p:nvSpPr>
        <p:spPr bwMode="auto">
          <a:xfrm>
            <a:off x="1342981" y="3187977"/>
            <a:ext cx="6477000" cy="83099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>
                <a:latin typeface="+mn-lt"/>
              </a:rPr>
              <a:t> Declare a variable to hold the </a:t>
            </a:r>
            <a:r>
              <a:rPr lang="ja-JP" altLang="en-AU" b="0" dirty="0">
                <a:latin typeface="+mn-lt"/>
              </a:rPr>
              <a:t>“</a:t>
            </a:r>
            <a:r>
              <a:rPr lang="en-AU" b="0" dirty="0">
                <a:latin typeface="+mn-lt"/>
              </a:rPr>
              <a:t>best so far</a:t>
            </a:r>
            <a:r>
              <a:rPr lang="ja-JP" altLang="en-AU" b="0" dirty="0" smtClean="0">
                <a:latin typeface="+mn-lt"/>
              </a:rPr>
              <a:t>”</a:t>
            </a:r>
            <a:r>
              <a:rPr lang="en-AU" altLang="ja-JP" b="0" dirty="0" smtClean="0">
                <a:latin typeface="+mn-lt"/>
              </a:rPr>
              <a:t>,</a:t>
            </a:r>
            <a:r>
              <a:rPr lang="en-AU" b="0" dirty="0" smtClean="0">
                <a:latin typeface="+mn-lt"/>
              </a:rPr>
              <a:t> </a:t>
            </a:r>
            <a:r>
              <a:rPr lang="en-AU" b="0" dirty="0">
                <a:latin typeface="+mn-lt"/>
              </a:rPr>
              <a:t>and </a:t>
            </a:r>
            <a:r>
              <a:rPr lang="en-AU" b="0" dirty="0" smtClean="0">
                <a:latin typeface="+mn-lt"/>
              </a:rPr>
              <a:t>initialise </a:t>
            </a:r>
            <a:r>
              <a:rPr lang="en-AU" b="0" dirty="0">
                <a:latin typeface="+mn-lt"/>
              </a:rPr>
              <a:t>it to the first element in the array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24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114425" y="4508500"/>
            <a:ext cx="68468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for </a:t>
            </a:r>
            <a:r>
              <a:rPr lang="en-AU" sz="1800" b="0" dirty="0" smtClean="0">
                <a:latin typeface="Courier" charset="0"/>
              </a:rPr>
              <a:t>(Student si : unitList) 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 if </a:t>
            </a:r>
            <a:r>
              <a:rPr lang="en-AU" sz="1800" b="0" dirty="0" smtClean="0">
                <a:latin typeface="Courier" charset="0"/>
              </a:rPr>
              <a:t>(si.getMark</a:t>
            </a:r>
            <a:r>
              <a:rPr lang="en-AU" sz="1800" b="0" dirty="0">
                <a:latin typeface="Courier" charset="0"/>
              </a:rPr>
              <a:t>() &gt; top.getMark())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   top = </a:t>
            </a:r>
            <a:r>
              <a:rPr lang="en-AU" sz="1800" b="0" dirty="0" smtClean="0">
                <a:latin typeface="Courier" charset="0"/>
              </a:rPr>
              <a:t>si;</a:t>
            </a:r>
            <a:endParaRPr lang="en-AU" sz="1800" b="0" dirty="0">
              <a:latin typeface="Courier" charset="0"/>
            </a:endParaRPr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1581150" y="1412875"/>
            <a:ext cx="4851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sz="1800" b="0" dirty="0">
                <a:latin typeface="Courier" charset="0"/>
              </a:rPr>
              <a:t>  for </a:t>
            </a:r>
            <a:r>
              <a:rPr lang="en-US" sz="1800" b="0" dirty="0" smtClean="0">
                <a:latin typeface="Courier" charset="0"/>
              </a:rPr>
              <a:t>(int i : a) </a:t>
            </a:r>
            <a:endParaRPr lang="en-US" sz="1800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sz="1800" b="0" dirty="0">
                <a:latin typeface="Courier" charset="0"/>
              </a:rPr>
              <a:t>    if </a:t>
            </a:r>
            <a:r>
              <a:rPr lang="en-US" sz="1800" b="0" dirty="0" smtClean="0">
                <a:latin typeface="Courier" charset="0"/>
              </a:rPr>
              <a:t>(i </a:t>
            </a:r>
            <a:r>
              <a:rPr lang="en-US" sz="1800" b="0" dirty="0">
                <a:latin typeface="Courier" charset="0"/>
              </a:rPr>
              <a:t>&gt; max) </a:t>
            </a:r>
          </a:p>
          <a:p>
            <a:pPr algn="l">
              <a:buFontTx/>
              <a:buNone/>
            </a:pPr>
            <a:r>
              <a:rPr lang="en-US" sz="1800" b="0" dirty="0">
                <a:latin typeface="Courier" charset="0"/>
              </a:rPr>
              <a:t>      max = </a:t>
            </a:r>
            <a:r>
              <a:rPr lang="en-US" sz="1800" b="0" dirty="0" smtClean="0">
                <a:latin typeface="Courier" charset="0"/>
              </a:rPr>
              <a:t>i;</a:t>
            </a:r>
            <a:endParaRPr lang="en-US" sz="1800" b="0" dirty="0">
              <a:latin typeface="Courier" charset="0"/>
            </a:endParaRPr>
          </a:p>
        </p:txBody>
      </p:sp>
      <p:sp>
        <p:nvSpPr>
          <p:cNvPr id="60" name="Oval 6"/>
          <p:cNvSpPr>
            <a:spLocks noChangeArrowheads="1"/>
          </p:cNvSpPr>
          <p:nvPr/>
        </p:nvSpPr>
        <p:spPr bwMode="auto">
          <a:xfrm>
            <a:off x="2133600" y="1718735"/>
            <a:ext cx="1873250" cy="61080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1" name="Oval 7"/>
          <p:cNvSpPr>
            <a:spLocks noChangeArrowheads="1"/>
          </p:cNvSpPr>
          <p:nvPr/>
        </p:nvSpPr>
        <p:spPr bwMode="auto">
          <a:xfrm>
            <a:off x="1665514" y="4800053"/>
            <a:ext cx="4669972" cy="1100004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cxnSp>
        <p:nvCxnSpPr>
          <p:cNvPr id="62" name="AutoShape 8"/>
          <p:cNvCxnSpPr>
            <a:cxnSpLocks noChangeShapeType="1"/>
            <a:stCxn id="61" idx="6"/>
            <a:endCxn id="60" idx="6"/>
          </p:cNvCxnSpPr>
          <p:nvPr/>
        </p:nvCxnSpPr>
        <p:spPr bwMode="auto">
          <a:xfrm flipH="1" flipV="1">
            <a:off x="4006850" y="2024139"/>
            <a:ext cx="2328636" cy="3325916"/>
          </a:xfrm>
          <a:prstGeom prst="bentConnector3">
            <a:avLst>
              <a:gd name="adj1" fmla="val -9817"/>
            </a:avLst>
          </a:prstGeom>
          <a:noFill/>
          <a:ln w="3810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1299255" y="3143024"/>
            <a:ext cx="6662058" cy="83099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>
                <a:latin typeface="+mn-lt"/>
              </a:rPr>
              <a:t>Check each element in turn, compare it with the best so far, and update the </a:t>
            </a:r>
            <a:r>
              <a:rPr lang="en-AU" b="0" dirty="0" smtClean="0">
                <a:latin typeface="+mn-lt"/>
              </a:rPr>
              <a:t>best </a:t>
            </a:r>
            <a:r>
              <a:rPr lang="en-AU" b="0" dirty="0">
                <a:latin typeface="+mn-lt"/>
              </a:rPr>
              <a:t>if necessary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93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AutoShape 8"/>
          <p:cNvCxnSpPr>
            <a:cxnSpLocks noChangeShapeType="1"/>
            <a:stCxn id="8" idx="6"/>
            <a:endCxn id="7" idx="6"/>
          </p:cNvCxnSpPr>
          <p:nvPr/>
        </p:nvCxnSpPr>
        <p:spPr bwMode="auto">
          <a:xfrm flipH="1" flipV="1">
            <a:off x="4855681" y="2194738"/>
            <a:ext cx="42776" cy="2497118"/>
          </a:xfrm>
          <a:prstGeom prst="bentConnector3">
            <a:avLst>
              <a:gd name="adj1" fmla="val -534412"/>
            </a:avLst>
          </a:prstGeom>
          <a:noFill/>
          <a:ln w="3810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3308350" y="4508500"/>
            <a:ext cx="1862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return top;</a:t>
            </a:r>
            <a:endParaRPr lang="en-US" sz="1800" b="0" dirty="0">
              <a:latin typeface="Courier" charset="0"/>
            </a:endParaRPr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3308350" y="1989138"/>
            <a:ext cx="1730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sz="1800" b="0" dirty="0">
                <a:latin typeface="Courier" charset="0"/>
              </a:rPr>
              <a:t>return max;</a:t>
            </a:r>
          </a:p>
        </p:txBody>
      </p:sp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1295399" y="2971800"/>
            <a:ext cx="6607629" cy="83099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>
                <a:latin typeface="+mn-lt"/>
              </a:rPr>
              <a:t>Finally </a:t>
            </a:r>
            <a:r>
              <a:rPr lang="en-AU" b="0" i="1" dirty="0">
                <a:latin typeface="+mn-lt"/>
              </a:rPr>
              <a:t>return</a:t>
            </a:r>
            <a:r>
              <a:rPr lang="en-AU" b="0" dirty="0">
                <a:latin typeface="+mn-lt"/>
              </a:rPr>
              <a:t> the extreme element – the highest </a:t>
            </a:r>
            <a:r>
              <a:rPr lang="en-AU" b="0" dirty="0">
                <a:latin typeface="Courier" charset="0"/>
              </a:rPr>
              <a:t>int</a:t>
            </a:r>
            <a:r>
              <a:rPr lang="en-AU" b="0" dirty="0"/>
              <a:t> </a:t>
            </a:r>
            <a:r>
              <a:rPr lang="en-AU" b="0" dirty="0">
                <a:latin typeface="+mn-lt"/>
              </a:rPr>
              <a:t>or the </a:t>
            </a:r>
            <a:r>
              <a:rPr lang="en-AU" b="0" dirty="0">
                <a:latin typeface="Courier" charset="0"/>
              </a:rPr>
              <a:t>Student</a:t>
            </a:r>
            <a:r>
              <a:rPr lang="en-AU" b="0" dirty="0"/>
              <a:t> </a:t>
            </a:r>
            <a:r>
              <a:rPr lang="en-AU" b="0" dirty="0">
                <a:latin typeface="+mn-lt"/>
              </a:rPr>
              <a:t>with the best mark</a:t>
            </a:r>
            <a:endParaRPr lang="en-US" b="0" dirty="0">
              <a:latin typeface="+mn-lt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4255606" y="2015350"/>
            <a:ext cx="600075" cy="3587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299969" y="4439443"/>
            <a:ext cx="598488" cy="5048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55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What if we want to find the highest mark?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879163" y="2612571"/>
            <a:ext cx="8155979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i</a:t>
            </a:r>
            <a:r>
              <a:rPr lang="en-US" b="0" dirty="0" smtClean="0">
                <a:latin typeface="Courier" charset="0"/>
              </a:rPr>
              <a:t>nt highestMark(Student</a:t>
            </a:r>
            <a:r>
              <a:rPr lang="en-US" b="0" dirty="0">
                <a:latin typeface="Courier" charset="0"/>
              </a:rPr>
              <a:t>[] </a:t>
            </a:r>
            <a:r>
              <a:rPr lang="en-US" b="0" dirty="0" smtClean="0">
                <a:latin typeface="Courier" charset="0"/>
              </a:rPr>
              <a:t>unitlist) 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</a:t>
            </a:r>
            <a:r>
              <a:rPr lang="en-US" b="0" dirty="0" smtClean="0">
                <a:latin typeface="Courier" charset="0"/>
              </a:rPr>
              <a:t>int max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unitlist[0].getMark();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(Student si : unitlist) 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if </a:t>
            </a:r>
            <a:r>
              <a:rPr lang="en-US" b="0" dirty="0" smtClean="0">
                <a:latin typeface="Courier" charset="0"/>
              </a:rPr>
              <a:t>(si.getMark() &gt; max) 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           max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si.getMark();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</a:t>
            </a:r>
            <a:r>
              <a:rPr lang="en-US" b="0" dirty="0" smtClean="0">
                <a:latin typeface="Courier" charset="0"/>
              </a:rPr>
              <a:t>max;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879770" y="5308937"/>
            <a:ext cx="1730830" cy="101566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AU" sz="6000" i="1" dirty="0" smtClean="0">
                <a:latin typeface="+mn-lt"/>
              </a:rPr>
              <a:t>No!!</a:t>
            </a:r>
            <a:endParaRPr lang="en-US" sz="6000" i="1" dirty="0"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199" y="1600200"/>
            <a:ext cx="7456715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We could copy-and-paste </a:t>
            </a:r>
            <a:r>
              <a:rPr lang="en-US" dirty="0" smtClean="0">
                <a:latin typeface="Courier" charset="0"/>
              </a:rPr>
              <a:t>top</a:t>
            </a:r>
            <a:r>
              <a:rPr lang="en-US" dirty="0" smtClean="0"/>
              <a:t>, and edit the details to create a new method </a:t>
            </a:r>
            <a:endParaRPr lang="en-US" dirty="0" smtClean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7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Much better to use the existing method!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 smtClean="0"/>
              <a:t>Do not</a:t>
            </a:r>
            <a:r>
              <a:rPr lang="en-US" dirty="0" smtClean="0"/>
              <a:t> write another looping method!</a:t>
            </a:r>
          </a:p>
          <a:p>
            <a:pPr lvl="1"/>
            <a:r>
              <a:rPr lang="en-US" dirty="0" smtClean="0"/>
              <a:t>Use the already-written functionality </a:t>
            </a:r>
            <a:endParaRPr lang="en-US" b="1" i="1" dirty="0" smtClean="0">
              <a:latin typeface="Courier" panose="02060409020205020404" pitchFamily="49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879163" y="2612571"/>
            <a:ext cx="815597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</a:t>
            </a:r>
            <a:r>
              <a:rPr lang="en-US" b="0" dirty="0" smtClean="0">
                <a:latin typeface="Courier" charset="0"/>
              </a:rPr>
              <a:t>int highestMark(Student</a:t>
            </a:r>
            <a:r>
              <a:rPr lang="en-US" b="0" dirty="0">
                <a:latin typeface="Courier" charset="0"/>
              </a:rPr>
              <a:t>[] </a:t>
            </a:r>
            <a:r>
              <a:rPr lang="en-US" b="0" dirty="0" smtClean="0">
                <a:latin typeface="Courier" charset="0"/>
              </a:rPr>
              <a:t>unitlist) 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    return top(unitlist).getMark();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}</a:t>
            </a:r>
            <a:endParaRPr lang="en-US" b="0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41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 rIns="81279"/>
          <a:lstStyle/>
          <a:p>
            <a:pPr eaLnBrk="1" hangingPunct="1">
              <a:defRPr/>
            </a:pPr>
            <a:r>
              <a:rPr lang="en-US" dirty="0" smtClean="0"/>
              <a:t>2D a</a:t>
            </a:r>
            <a:r>
              <a:rPr lang="en-US" dirty="0" smtClean="0">
                <a:ea typeface="+mj-ea"/>
                <a:cs typeface="+mj-cs"/>
              </a:rPr>
              <a:t>rrays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75107" name="Rectangle 4"/>
          <p:cNvSpPr>
            <a:spLocks noGrp="1" noChangeArrowheads="1"/>
          </p:cNvSpPr>
          <p:nvPr>
            <p:ph idx="1"/>
          </p:nvPr>
        </p:nvSpPr>
        <p:spPr>
          <a:xfrm>
            <a:off x="457199" y="1602000"/>
            <a:ext cx="7663433" cy="4536863"/>
          </a:xfrm>
        </p:spPr>
        <p:txBody>
          <a:bodyPr rIns="233680"/>
          <a:lstStyle/>
          <a:p>
            <a:pPr marL="382588" eaLnBrk="1" hangingPunct="1">
              <a:lnSpc>
                <a:spcPct val="90000"/>
              </a:lnSpc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We sometimes need arrays with more than one dimension</a:t>
            </a:r>
          </a:p>
          <a:p>
            <a:pPr marL="474028" lvl="1" indent="0">
              <a:lnSpc>
                <a:spcPct val="90000"/>
              </a:lnSpc>
              <a:buNone/>
            </a:pPr>
            <a:endParaRPr lang="en-US" dirty="0" smtClean="0">
              <a:latin typeface="Courier" panose="02060409020205020404" pitchFamily="49" charset="0"/>
              <a:ea typeface="MS PGothic" pitchFamily="34" charset="-128"/>
              <a:cs typeface="MS PGothic" pitchFamily="34" charset="-128"/>
            </a:endParaRPr>
          </a:p>
          <a:p>
            <a:pPr marL="474028" lvl="1" indent="0">
              <a:lnSpc>
                <a:spcPct val="90000"/>
              </a:lnSpc>
              <a:buNone/>
            </a:pPr>
            <a:r>
              <a:rPr lang="en-US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int[][] a = new int[4][3];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430713" y="3442922"/>
            <a:ext cx="1101725" cy="733425"/>
            <a:chOff x="3216" y="960"/>
            <a:chExt cx="528" cy="404"/>
          </a:xfrm>
        </p:grpSpPr>
        <p:grpSp>
          <p:nvGrpSpPr>
            <p:cNvPr id="11" name="Group 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3" name="Group 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5" name="AutoShape 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a[0][0]</a:t>
                  </a:r>
                  <a:endParaRPr lang="en-AU" dirty="0"/>
                </a:p>
              </p:txBody>
            </p:sp>
            <p:sp>
              <p:nvSpPr>
                <p:cNvPr id="16" name="AutoShape 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4" name="Line 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17" name="Group 11"/>
          <p:cNvGrpSpPr>
            <a:grpSpLocks/>
          </p:cNvGrpSpPr>
          <p:nvPr/>
        </p:nvGrpSpPr>
        <p:grpSpPr bwMode="auto">
          <a:xfrm>
            <a:off x="5627688" y="3442922"/>
            <a:ext cx="1036637" cy="733425"/>
            <a:chOff x="3216" y="960"/>
            <a:chExt cx="528" cy="404"/>
          </a:xfrm>
        </p:grpSpPr>
        <p:grpSp>
          <p:nvGrpSpPr>
            <p:cNvPr id="18" name="Group 1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0" name="Group 1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2" name="AutoShape 1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a[0][1]</a:t>
                  </a:r>
                  <a:endParaRPr lang="en-AU" dirty="0"/>
                </a:p>
              </p:txBody>
            </p:sp>
            <p:sp>
              <p:nvSpPr>
                <p:cNvPr id="23" name="AutoShape 1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1" name="Line 1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4" name="Group 18"/>
          <p:cNvGrpSpPr>
            <a:grpSpLocks/>
          </p:cNvGrpSpPr>
          <p:nvPr/>
        </p:nvGrpSpPr>
        <p:grpSpPr bwMode="auto">
          <a:xfrm>
            <a:off x="6753225" y="3442922"/>
            <a:ext cx="942975" cy="685800"/>
            <a:chOff x="3216" y="960"/>
            <a:chExt cx="528" cy="404"/>
          </a:xfrm>
        </p:grpSpPr>
        <p:grpSp>
          <p:nvGrpSpPr>
            <p:cNvPr id="25" name="Group 19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7" name="Group 20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9" name="AutoShape 21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a[0][2]</a:t>
                  </a:r>
                  <a:endParaRPr lang="en-AU" dirty="0"/>
                </a:p>
              </p:txBody>
            </p:sp>
            <p:sp>
              <p:nvSpPr>
                <p:cNvPr id="30" name="AutoShape 22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8" name="Line 23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>
                  <a:latin typeface="Symbol" charset="0"/>
                </a:rPr>
                <a:t> </a:t>
              </a:r>
              <a:r>
                <a:rPr lang="en-US" sz="1800" b="0" dirty="0"/>
                <a:t>0</a:t>
              </a:r>
              <a:endParaRPr lang="en-AU" sz="1800" dirty="0"/>
            </a:p>
          </p:txBody>
        </p:sp>
      </p:grpSp>
      <p:grpSp>
        <p:nvGrpSpPr>
          <p:cNvPr id="31" name="Group 25"/>
          <p:cNvGrpSpPr>
            <a:grpSpLocks/>
          </p:cNvGrpSpPr>
          <p:nvPr/>
        </p:nvGrpSpPr>
        <p:grpSpPr bwMode="auto">
          <a:xfrm>
            <a:off x="4430713" y="5728922"/>
            <a:ext cx="944562" cy="762000"/>
            <a:chOff x="3216" y="960"/>
            <a:chExt cx="528" cy="404"/>
          </a:xfrm>
        </p:grpSpPr>
        <p:grpSp>
          <p:nvGrpSpPr>
            <p:cNvPr id="32" name="Group 26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34" name="Group 27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36" name="AutoShape 28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a[3][0]</a:t>
                  </a:r>
                  <a:endParaRPr lang="en-AU" dirty="0"/>
                </a:p>
              </p:txBody>
            </p:sp>
            <p:sp>
              <p:nvSpPr>
                <p:cNvPr id="37" name="AutoShape 29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5" name="Line 30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38" name="Group 32"/>
          <p:cNvGrpSpPr>
            <a:grpSpLocks/>
          </p:cNvGrpSpPr>
          <p:nvPr/>
        </p:nvGrpSpPr>
        <p:grpSpPr bwMode="auto">
          <a:xfrm>
            <a:off x="5627688" y="5728922"/>
            <a:ext cx="942975" cy="762000"/>
            <a:chOff x="3216" y="960"/>
            <a:chExt cx="528" cy="404"/>
          </a:xfrm>
        </p:grpSpPr>
        <p:grpSp>
          <p:nvGrpSpPr>
            <p:cNvPr id="39" name="Group 33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41" name="Group 34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43" name="AutoShape 35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a[3][1]</a:t>
                  </a:r>
                  <a:endParaRPr lang="en-AU" dirty="0"/>
                </a:p>
              </p:txBody>
            </p:sp>
            <p:sp>
              <p:nvSpPr>
                <p:cNvPr id="44" name="AutoShape 36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2" name="Line 37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45" name="Group 39"/>
          <p:cNvGrpSpPr>
            <a:grpSpLocks/>
          </p:cNvGrpSpPr>
          <p:nvPr/>
        </p:nvGrpSpPr>
        <p:grpSpPr bwMode="auto">
          <a:xfrm>
            <a:off x="6753225" y="5728922"/>
            <a:ext cx="942975" cy="762000"/>
            <a:chOff x="3216" y="960"/>
            <a:chExt cx="528" cy="404"/>
          </a:xfrm>
        </p:grpSpPr>
        <p:grpSp>
          <p:nvGrpSpPr>
            <p:cNvPr id="46" name="Group 40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48" name="Group 41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50" name="AutoShape 42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a[3][2]</a:t>
                  </a:r>
                  <a:endParaRPr lang="en-AU" dirty="0"/>
                </a:p>
              </p:txBody>
            </p:sp>
            <p:sp>
              <p:nvSpPr>
                <p:cNvPr id="51" name="AutoShape 43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9" name="Line 44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47" name="Text Box 45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>
                  <a:latin typeface="Symbol" charset="0"/>
                </a:rPr>
                <a:t> </a:t>
              </a:r>
              <a:r>
                <a:rPr lang="en-US" sz="1800" b="0" dirty="0"/>
                <a:t>0</a:t>
              </a:r>
              <a:endParaRPr lang="en-AU" sz="1800" dirty="0"/>
            </a:p>
          </p:txBody>
        </p:sp>
      </p:grpSp>
      <p:grpSp>
        <p:nvGrpSpPr>
          <p:cNvPr id="52" name="Group 46"/>
          <p:cNvGrpSpPr>
            <a:grpSpLocks/>
          </p:cNvGrpSpPr>
          <p:nvPr/>
        </p:nvGrpSpPr>
        <p:grpSpPr bwMode="auto">
          <a:xfrm>
            <a:off x="4430713" y="4966922"/>
            <a:ext cx="944562" cy="762000"/>
            <a:chOff x="3216" y="960"/>
            <a:chExt cx="528" cy="404"/>
          </a:xfrm>
        </p:grpSpPr>
        <p:grpSp>
          <p:nvGrpSpPr>
            <p:cNvPr id="53" name="Group 47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55" name="Group 48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57" name="AutoShape 49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a[2][0]</a:t>
                  </a:r>
                  <a:endParaRPr lang="en-AU" dirty="0"/>
                </a:p>
              </p:txBody>
            </p:sp>
            <p:sp>
              <p:nvSpPr>
                <p:cNvPr id="58" name="AutoShape 50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6" name="Line 51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54" name="Text Box 52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59" name="Group 53"/>
          <p:cNvGrpSpPr>
            <a:grpSpLocks/>
          </p:cNvGrpSpPr>
          <p:nvPr/>
        </p:nvGrpSpPr>
        <p:grpSpPr bwMode="auto">
          <a:xfrm>
            <a:off x="5627688" y="4966922"/>
            <a:ext cx="942975" cy="762000"/>
            <a:chOff x="3216" y="960"/>
            <a:chExt cx="528" cy="404"/>
          </a:xfrm>
        </p:grpSpPr>
        <p:grpSp>
          <p:nvGrpSpPr>
            <p:cNvPr id="60" name="Group 54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62" name="Group 55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64" name="AutoShape 56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a[2][1]</a:t>
                  </a:r>
                  <a:endParaRPr lang="en-AU" dirty="0"/>
                </a:p>
              </p:txBody>
            </p:sp>
            <p:sp>
              <p:nvSpPr>
                <p:cNvPr id="65" name="AutoShape 57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3" name="Line 58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61" name="Text Box 59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66" name="Group 60"/>
          <p:cNvGrpSpPr>
            <a:grpSpLocks/>
          </p:cNvGrpSpPr>
          <p:nvPr/>
        </p:nvGrpSpPr>
        <p:grpSpPr bwMode="auto">
          <a:xfrm>
            <a:off x="6753225" y="4966922"/>
            <a:ext cx="942975" cy="762000"/>
            <a:chOff x="3216" y="960"/>
            <a:chExt cx="528" cy="404"/>
          </a:xfrm>
        </p:grpSpPr>
        <p:grpSp>
          <p:nvGrpSpPr>
            <p:cNvPr id="67" name="Group 61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69" name="Group 62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71" name="AutoShape 63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a[2][2]</a:t>
                  </a:r>
                  <a:endParaRPr lang="en-AU" dirty="0"/>
                </a:p>
              </p:txBody>
            </p:sp>
            <p:sp>
              <p:nvSpPr>
                <p:cNvPr id="72" name="AutoShape 64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0" name="Line 65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68" name="Text Box 66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>
                  <a:latin typeface="Symbol" charset="0"/>
                </a:rPr>
                <a:t> </a:t>
              </a:r>
              <a:r>
                <a:rPr lang="en-US" sz="1800" b="0" dirty="0"/>
                <a:t>0</a:t>
              </a:r>
              <a:endParaRPr lang="en-AU" sz="1800" dirty="0"/>
            </a:p>
          </p:txBody>
        </p:sp>
      </p:grpSp>
      <p:grpSp>
        <p:nvGrpSpPr>
          <p:cNvPr id="73" name="Group 67"/>
          <p:cNvGrpSpPr>
            <a:grpSpLocks/>
          </p:cNvGrpSpPr>
          <p:nvPr/>
        </p:nvGrpSpPr>
        <p:grpSpPr bwMode="auto">
          <a:xfrm>
            <a:off x="4430713" y="4204922"/>
            <a:ext cx="1008062" cy="733425"/>
            <a:chOff x="3216" y="960"/>
            <a:chExt cx="528" cy="404"/>
          </a:xfrm>
        </p:grpSpPr>
        <p:grpSp>
          <p:nvGrpSpPr>
            <p:cNvPr id="74" name="Group 68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76" name="Group 69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78" name="AutoShape 70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a[1][0]</a:t>
                  </a:r>
                  <a:endParaRPr lang="en-AU" dirty="0"/>
                </a:p>
              </p:txBody>
            </p:sp>
            <p:sp>
              <p:nvSpPr>
                <p:cNvPr id="79" name="AutoShape 71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7" name="Line 72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5" name="Text Box 73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80" name="Group 74"/>
          <p:cNvGrpSpPr>
            <a:grpSpLocks/>
          </p:cNvGrpSpPr>
          <p:nvPr/>
        </p:nvGrpSpPr>
        <p:grpSpPr bwMode="auto">
          <a:xfrm>
            <a:off x="5627688" y="4204922"/>
            <a:ext cx="942975" cy="685800"/>
            <a:chOff x="3216" y="960"/>
            <a:chExt cx="528" cy="404"/>
          </a:xfrm>
        </p:grpSpPr>
        <p:grpSp>
          <p:nvGrpSpPr>
            <p:cNvPr id="81" name="Group 7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83" name="Group 7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85" name="AutoShape 7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a[1][1]</a:t>
                  </a:r>
                  <a:endParaRPr lang="en-AU" dirty="0"/>
                </a:p>
              </p:txBody>
            </p:sp>
            <p:sp>
              <p:nvSpPr>
                <p:cNvPr id="86" name="AutoShape 7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4" name="Line 7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2" name="Text Box 8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87" name="Group 81"/>
          <p:cNvGrpSpPr>
            <a:grpSpLocks/>
          </p:cNvGrpSpPr>
          <p:nvPr/>
        </p:nvGrpSpPr>
        <p:grpSpPr bwMode="auto">
          <a:xfrm>
            <a:off x="6753225" y="4204922"/>
            <a:ext cx="942975" cy="685800"/>
            <a:chOff x="3216" y="960"/>
            <a:chExt cx="528" cy="404"/>
          </a:xfrm>
        </p:grpSpPr>
        <p:grpSp>
          <p:nvGrpSpPr>
            <p:cNvPr id="88" name="Group 8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90" name="Group 8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92" name="AutoShape 8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r>
                    <a:rPr lang="en-US" sz="1400" b="0" dirty="0">
                      <a:latin typeface="Courier" charset="0"/>
                    </a:rPr>
                    <a:t>a[1][2]</a:t>
                  </a:r>
                  <a:endParaRPr lang="en-AU" dirty="0"/>
                </a:p>
              </p:txBody>
            </p:sp>
            <p:sp>
              <p:nvSpPr>
                <p:cNvPr id="93" name="AutoShape 8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1" name="Line 8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Text Box 87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>
                  <a:latin typeface="Symbol" charset="0"/>
                </a:rPr>
                <a:t> </a:t>
              </a:r>
              <a:r>
                <a:rPr lang="en-US" sz="1800" b="0" dirty="0"/>
                <a:t>0</a:t>
              </a:r>
              <a:endParaRPr lang="en-AU" sz="1800" dirty="0"/>
            </a:p>
          </p:txBody>
        </p:sp>
      </p:grpSp>
      <p:sp>
        <p:nvSpPr>
          <p:cNvPr id="94" name="Text Box 88"/>
          <p:cNvSpPr txBox="1">
            <a:spLocks noChangeArrowheads="1"/>
          </p:cNvSpPr>
          <p:nvPr/>
        </p:nvSpPr>
        <p:spPr bwMode="auto">
          <a:xfrm>
            <a:off x="624567" y="3507186"/>
            <a:ext cx="3131004" cy="286232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AU" b="0" dirty="0" smtClean="0">
                <a:latin typeface="+mn-lt"/>
              </a:rPr>
              <a:t>This </a:t>
            </a:r>
            <a:r>
              <a:rPr lang="en-AU" b="0" dirty="0">
                <a:latin typeface="+mn-lt"/>
              </a:rPr>
              <a:t>creates an array with four </a:t>
            </a:r>
            <a:r>
              <a:rPr lang="ja-JP" altLang="en-AU" b="0" dirty="0">
                <a:latin typeface="+mn-lt"/>
              </a:rPr>
              <a:t>“</a:t>
            </a:r>
            <a:r>
              <a:rPr lang="en-AU" b="0" dirty="0">
                <a:latin typeface="+mn-lt"/>
              </a:rPr>
              <a:t>rows</a:t>
            </a:r>
            <a:r>
              <a:rPr lang="ja-JP" altLang="en-AU" b="0" dirty="0">
                <a:latin typeface="+mn-lt"/>
              </a:rPr>
              <a:t>”</a:t>
            </a:r>
            <a:r>
              <a:rPr lang="en-AU" b="0" dirty="0">
                <a:latin typeface="+mn-lt"/>
              </a:rPr>
              <a:t> and three </a:t>
            </a:r>
            <a:r>
              <a:rPr lang="ja-JP" altLang="en-AU" b="0" dirty="0">
                <a:latin typeface="+mn-lt"/>
              </a:rPr>
              <a:t>“</a:t>
            </a:r>
            <a:r>
              <a:rPr lang="en-AU" b="0" dirty="0">
                <a:latin typeface="+mn-lt"/>
              </a:rPr>
              <a:t>columns</a:t>
            </a:r>
            <a:r>
              <a:rPr lang="ja-JP" altLang="en-AU" b="0" dirty="0">
                <a:latin typeface="+mn-lt"/>
              </a:rPr>
              <a:t>”</a:t>
            </a:r>
            <a:endParaRPr lang="en-AU" b="0" dirty="0">
              <a:latin typeface="+mn-lt"/>
            </a:endParaRPr>
          </a:p>
          <a:p>
            <a:pPr algn="l">
              <a:spcBef>
                <a:spcPct val="50000"/>
              </a:spcBef>
            </a:pPr>
            <a:r>
              <a:rPr lang="en-AU" b="0" dirty="0" smtClean="0">
                <a:latin typeface="+mn-lt"/>
              </a:rPr>
              <a:t>The </a:t>
            </a:r>
            <a:r>
              <a:rPr lang="ja-JP" altLang="en-AU" b="0" dirty="0">
                <a:latin typeface="+mn-lt"/>
              </a:rPr>
              <a:t>“</a:t>
            </a:r>
            <a:r>
              <a:rPr lang="en-AU" b="0" dirty="0">
                <a:latin typeface="+mn-lt"/>
              </a:rPr>
              <a:t>row</a:t>
            </a:r>
            <a:r>
              <a:rPr lang="ja-JP" altLang="en-AU" b="0" dirty="0">
                <a:latin typeface="+mn-lt"/>
              </a:rPr>
              <a:t>”</a:t>
            </a:r>
            <a:r>
              <a:rPr lang="en-AU" b="0" dirty="0">
                <a:latin typeface="+mn-lt"/>
              </a:rPr>
              <a:t> index ranges from </a:t>
            </a:r>
            <a:r>
              <a:rPr lang="en-AU" b="0" dirty="0" smtClean="0">
                <a:latin typeface="+mn-lt"/>
              </a:rPr>
              <a:t>0–3 and </a:t>
            </a:r>
            <a:r>
              <a:rPr lang="en-AU" b="0" dirty="0">
                <a:latin typeface="+mn-lt"/>
              </a:rPr>
              <a:t>the </a:t>
            </a:r>
            <a:r>
              <a:rPr lang="ja-JP" altLang="en-AU" b="0" dirty="0">
                <a:latin typeface="+mn-lt"/>
              </a:rPr>
              <a:t>“</a:t>
            </a:r>
            <a:r>
              <a:rPr lang="en-AU" b="0" dirty="0">
                <a:latin typeface="+mn-lt"/>
              </a:rPr>
              <a:t>column</a:t>
            </a:r>
            <a:r>
              <a:rPr lang="ja-JP" altLang="en-AU" b="0" dirty="0">
                <a:latin typeface="+mn-lt"/>
              </a:rPr>
              <a:t>”</a:t>
            </a:r>
            <a:r>
              <a:rPr lang="en-AU" b="0" dirty="0">
                <a:latin typeface="+mn-lt"/>
              </a:rPr>
              <a:t> index from </a:t>
            </a:r>
            <a:r>
              <a:rPr lang="en-AU" b="0" dirty="0" smtClean="0">
                <a:latin typeface="+mn-lt"/>
              </a:rPr>
              <a:t>0–2 </a:t>
            </a:r>
            <a:endParaRPr lang="en-A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20138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2D arrays contd.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endParaRPr lang="en-AU" sz="2400" dirty="0" smtClean="0">
              <a:latin typeface="Times New Roman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AU" dirty="0">
              <a:latin typeface="Times New Roman" charset="0"/>
              <a:ea typeface="ＭＳ Ｐゴシック" charset="0"/>
            </a:endParaRPr>
          </a:p>
        </p:txBody>
      </p:sp>
      <p:sp>
        <p:nvSpPr>
          <p:cNvPr id="112" name="Rectangle 4"/>
          <p:cNvSpPr>
            <a:spLocks noGrp="1" noChangeArrowheads="1"/>
          </p:cNvSpPr>
          <p:nvPr>
            <p:ph idx="1"/>
          </p:nvPr>
        </p:nvSpPr>
        <p:spPr>
          <a:xfrm>
            <a:off x="457198" y="1602000"/>
            <a:ext cx="7445831" cy="4536863"/>
          </a:xfrm>
        </p:spPr>
        <p:txBody>
          <a:bodyPr rIns="233680"/>
          <a:lstStyle/>
          <a:p>
            <a:pPr marL="382588">
              <a:lnSpc>
                <a:spcPct val="90000"/>
              </a:lnSpc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This is really an array where each element is itself an array</a:t>
            </a:r>
            <a:endParaRPr lang="en-US" sz="2800" dirty="0">
              <a:ea typeface="MS PGothic" pitchFamily="34" charset="-128"/>
              <a:cs typeface="MS PGothic" pitchFamily="34" charset="-128"/>
            </a:endParaRPr>
          </a:p>
          <a:p>
            <a:pPr marL="656908" lvl="1">
              <a:lnSpc>
                <a:spcPct val="90000"/>
              </a:lnSpc>
            </a:pPr>
            <a:r>
              <a:rPr lang="en-US" dirty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a</a:t>
            </a:r>
            <a:r>
              <a:rPr lang="en-US" dirty="0">
                <a:ea typeface="MS PGothic" pitchFamily="34" charset="-128"/>
                <a:cs typeface="MS PGothic" pitchFamily="34" charset="-128"/>
              </a:rPr>
              <a:t> is a valid 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variable, representing the whole thing </a:t>
            </a:r>
            <a:endParaRPr lang="en-US" dirty="0">
              <a:ea typeface="MS PGothic" pitchFamily="34" charset="-128"/>
              <a:cs typeface="MS PGothic" pitchFamily="34" charset="-128"/>
            </a:endParaRPr>
          </a:p>
          <a:p>
            <a:pPr marL="656908" lvl="1">
              <a:lnSpc>
                <a:spcPct val="90000"/>
              </a:lnSpc>
            </a:pPr>
            <a:r>
              <a:rPr lang="en-US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a[0]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 </a:t>
            </a:r>
            <a:r>
              <a:rPr lang="en-US" dirty="0">
                <a:ea typeface="MS PGothic" pitchFamily="34" charset="-128"/>
                <a:cs typeface="MS PGothic" pitchFamily="34" charset="-128"/>
              </a:rPr>
              <a:t>is a valid 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variable, representing the first “row”</a:t>
            </a:r>
            <a:endParaRPr lang="en-US" dirty="0">
              <a:ea typeface="MS PGothic" pitchFamily="34" charset="-128"/>
              <a:cs typeface="MS PGothic" pitchFamily="34" charset="-128"/>
            </a:endParaRPr>
          </a:p>
          <a:p>
            <a:pPr marL="656908" lvl="1">
              <a:lnSpc>
                <a:spcPct val="90000"/>
              </a:lnSpc>
            </a:pPr>
            <a:r>
              <a:rPr lang="en-US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a[0][2]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 </a:t>
            </a:r>
            <a:r>
              <a:rPr lang="en-US" dirty="0">
                <a:ea typeface="MS PGothic" pitchFamily="34" charset="-128"/>
                <a:cs typeface="MS PGothic" pitchFamily="34" charset="-128"/>
              </a:rPr>
              <a:t>is a valid 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variable, representing the last element in the first “row”</a:t>
            </a:r>
          </a:p>
        </p:txBody>
      </p:sp>
    </p:spTree>
    <p:extLst>
      <p:ext uri="{BB962C8B-B14F-4D97-AF65-F5344CB8AC3E}">
        <p14:creationId xmlns:p14="http://schemas.microsoft.com/office/powerpoint/2010/main" val="252654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2D arrays contd.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endParaRPr lang="en-AU" sz="2400" dirty="0" smtClean="0">
              <a:latin typeface="Times New Roman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AU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3001790" y="1600200"/>
            <a:ext cx="3141662" cy="1143000"/>
            <a:chOff x="672" y="2016"/>
            <a:chExt cx="1920" cy="720"/>
          </a:xfrm>
        </p:grpSpPr>
        <p:grpSp>
          <p:nvGrpSpPr>
            <p:cNvPr id="8" name="Group 5"/>
            <p:cNvGrpSpPr>
              <a:grpSpLocks/>
            </p:cNvGrpSpPr>
            <p:nvPr/>
          </p:nvGrpSpPr>
          <p:grpSpPr bwMode="auto">
            <a:xfrm>
              <a:off x="768" y="2160"/>
              <a:ext cx="1680" cy="404"/>
              <a:chOff x="2784" y="1872"/>
              <a:chExt cx="1680" cy="404"/>
            </a:xfrm>
          </p:grpSpPr>
          <p:grpSp>
            <p:nvGrpSpPr>
              <p:cNvPr id="10" name="Group 6"/>
              <p:cNvGrpSpPr>
                <a:grpSpLocks/>
              </p:cNvGrpSpPr>
              <p:nvPr/>
            </p:nvGrpSpPr>
            <p:grpSpPr bwMode="auto">
              <a:xfrm>
                <a:off x="2784" y="1872"/>
                <a:ext cx="528" cy="404"/>
                <a:chOff x="3216" y="960"/>
                <a:chExt cx="528" cy="404"/>
              </a:xfrm>
            </p:grpSpPr>
            <p:grpSp>
              <p:nvGrpSpPr>
                <p:cNvPr id="25" name="Group 7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27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29" name="AutoShape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a[0][0]</a:t>
                      </a:r>
                      <a:endParaRPr lang="en-AU" dirty="0"/>
                    </a:p>
                  </p:txBody>
                </p:sp>
                <p:sp>
                  <p:nvSpPr>
                    <p:cNvPr id="30" name="AutoShap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28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2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/>
                    <a:t> 0</a:t>
                  </a:r>
                  <a:endParaRPr lang="en-AU" dirty="0"/>
                </a:p>
              </p:txBody>
            </p:sp>
          </p:grpSp>
          <p:grpSp>
            <p:nvGrpSpPr>
              <p:cNvPr id="11" name="Group 13"/>
              <p:cNvGrpSpPr>
                <a:grpSpLocks/>
              </p:cNvGrpSpPr>
              <p:nvPr/>
            </p:nvGrpSpPr>
            <p:grpSpPr bwMode="auto">
              <a:xfrm>
                <a:off x="3360" y="1872"/>
                <a:ext cx="528" cy="404"/>
                <a:chOff x="3216" y="960"/>
                <a:chExt cx="528" cy="404"/>
              </a:xfrm>
            </p:grpSpPr>
            <p:grpSp>
              <p:nvGrpSpPr>
                <p:cNvPr id="19" name="Group 14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21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23" name="AutoShap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a[0][1]</a:t>
                      </a:r>
                      <a:endParaRPr lang="en-AU" dirty="0"/>
                    </a:p>
                  </p:txBody>
                </p:sp>
                <p:sp>
                  <p:nvSpPr>
                    <p:cNvPr id="24" name="AutoShape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22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2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/>
                    <a:t> 0</a:t>
                  </a:r>
                  <a:endParaRPr lang="en-AU" dirty="0"/>
                </a:p>
              </p:txBody>
            </p:sp>
          </p:grpSp>
          <p:grpSp>
            <p:nvGrpSpPr>
              <p:cNvPr id="12" name="Group 20"/>
              <p:cNvGrpSpPr>
                <a:grpSpLocks/>
              </p:cNvGrpSpPr>
              <p:nvPr/>
            </p:nvGrpSpPr>
            <p:grpSpPr bwMode="auto">
              <a:xfrm>
                <a:off x="3936" y="1872"/>
                <a:ext cx="528" cy="404"/>
                <a:chOff x="3216" y="960"/>
                <a:chExt cx="528" cy="404"/>
              </a:xfrm>
            </p:grpSpPr>
            <p:grpSp>
              <p:nvGrpSpPr>
                <p:cNvPr id="13" name="Group 21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15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17" name="AutoShape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a[0][2]</a:t>
                      </a:r>
                      <a:endParaRPr lang="en-AU" dirty="0"/>
                    </a:p>
                  </p:txBody>
                </p:sp>
                <p:sp>
                  <p:nvSpPr>
                    <p:cNvPr id="18" name="AutoShape 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16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>
                      <a:latin typeface="Symbol" charset="0"/>
                    </a:rPr>
                    <a:t> </a:t>
                  </a:r>
                  <a:r>
                    <a:rPr lang="en-US" sz="1800" b="0" dirty="0"/>
                    <a:t>0</a:t>
                  </a:r>
                  <a:endParaRPr lang="en-AU" sz="1800" dirty="0"/>
                </a:p>
              </p:txBody>
            </p:sp>
          </p:grpSp>
        </p:grpSp>
        <p:sp>
          <p:nvSpPr>
            <p:cNvPr id="9" name="AutoShape 27"/>
            <p:cNvSpPr>
              <a:spLocks noChangeArrowheads="1"/>
            </p:cNvSpPr>
            <p:nvPr/>
          </p:nvSpPr>
          <p:spPr bwMode="auto">
            <a:xfrm>
              <a:off x="672" y="2016"/>
              <a:ext cx="1920" cy="72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31" name="Group 28"/>
          <p:cNvGrpSpPr>
            <a:grpSpLocks/>
          </p:cNvGrpSpPr>
          <p:nvPr/>
        </p:nvGrpSpPr>
        <p:grpSpPr bwMode="auto">
          <a:xfrm>
            <a:off x="3001790" y="2819400"/>
            <a:ext cx="3141662" cy="1143000"/>
            <a:chOff x="2544" y="1824"/>
            <a:chExt cx="1920" cy="720"/>
          </a:xfrm>
        </p:grpSpPr>
        <p:grpSp>
          <p:nvGrpSpPr>
            <p:cNvPr id="32" name="Group 29"/>
            <p:cNvGrpSpPr>
              <a:grpSpLocks/>
            </p:cNvGrpSpPr>
            <p:nvPr/>
          </p:nvGrpSpPr>
          <p:grpSpPr bwMode="auto">
            <a:xfrm>
              <a:off x="2640" y="1968"/>
              <a:ext cx="1680" cy="404"/>
              <a:chOff x="2784" y="2304"/>
              <a:chExt cx="1680" cy="404"/>
            </a:xfrm>
          </p:grpSpPr>
          <p:grpSp>
            <p:nvGrpSpPr>
              <p:cNvPr id="34" name="Group 30"/>
              <p:cNvGrpSpPr>
                <a:grpSpLocks/>
              </p:cNvGrpSpPr>
              <p:nvPr/>
            </p:nvGrpSpPr>
            <p:grpSpPr bwMode="auto">
              <a:xfrm>
                <a:off x="2784" y="2304"/>
                <a:ext cx="528" cy="404"/>
                <a:chOff x="3216" y="960"/>
                <a:chExt cx="528" cy="404"/>
              </a:xfrm>
            </p:grpSpPr>
            <p:grpSp>
              <p:nvGrpSpPr>
                <p:cNvPr id="49" name="Group 31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51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53" name="AutoShap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a[1][0]</a:t>
                      </a:r>
                      <a:endParaRPr lang="en-AU" dirty="0"/>
                    </a:p>
                  </p:txBody>
                </p:sp>
                <p:sp>
                  <p:nvSpPr>
                    <p:cNvPr id="54" name="AutoShap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52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5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/>
                    <a:t> 0</a:t>
                  </a:r>
                  <a:endParaRPr lang="en-AU" dirty="0"/>
                </a:p>
              </p:txBody>
            </p:sp>
          </p:grpSp>
          <p:grpSp>
            <p:nvGrpSpPr>
              <p:cNvPr id="35" name="Group 37"/>
              <p:cNvGrpSpPr>
                <a:grpSpLocks/>
              </p:cNvGrpSpPr>
              <p:nvPr/>
            </p:nvGrpSpPr>
            <p:grpSpPr bwMode="auto">
              <a:xfrm>
                <a:off x="3360" y="2304"/>
                <a:ext cx="528" cy="404"/>
                <a:chOff x="3216" y="960"/>
                <a:chExt cx="528" cy="404"/>
              </a:xfrm>
            </p:grpSpPr>
            <p:grpSp>
              <p:nvGrpSpPr>
                <p:cNvPr id="43" name="Group 38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45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47" name="AutoShap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a[1][1]</a:t>
                      </a:r>
                      <a:endParaRPr lang="en-AU" dirty="0"/>
                    </a:p>
                  </p:txBody>
                </p:sp>
                <p:sp>
                  <p:nvSpPr>
                    <p:cNvPr id="48" name="AutoShap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46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44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/>
                    <a:t> 0</a:t>
                  </a:r>
                  <a:endParaRPr lang="en-AU" dirty="0"/>
                </a:p>
              </p:txBody>
            </p:sp>
          </p:grpSp>
          <p:grpSp>
            <p:nvGrpSpPr>
              <p:cNvPr id="36" name="Group 44"/>
              <p:cNvGrpSpPr>
                <a:grpSpLocks/>
              </p:cNvGrpSpPr>
              <p:nvPr/>
            </p:nvGrpSpPr>
            <p:grpSpPr bwMode="auto">
              <a:xfrm>
                <a:off x="3936" y="2304"/>
                <a:ext cx="528" cy="404"/>
                <a:chOff x="3216" y="960"/>
                <a:chExt cx="528" cy="404"/>
              </a:xfrm>
            </p:grpSpPr>
            <p:grpSp>
              <p:nvGrpSpPr>
                <p:cNvPr id="37" name="Group 45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39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41" name="AutoShape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a[1][2]</a:t>
                      </a:r>
                      <a:endParaRPr lang="en-AU" dirty="0"/>
                    </a:p>
                  </p:txBody>
                </p:sp>
                <p:sp>
                  <p:nvSpPr>
                    <p:cNvPr id="42" name="AutoShap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40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3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>
                      <a:latin typeface="Symbol" charset="0"/>
                    </a:rPr>
                    <a:t> </a:t>
                  </a:r>
                  <a:r>
                    <a:rPr lang="en-US" sz="1800" b="0" dirty="0"/>
                    <a:t>0</a:t>
                  </a:r>
                  <a:endParaRPr lang="en-AU" sz="1800" dirty="0"/>
                </a:p>
              </p:txBody>
            </p:sp>
          </p:grpSp>
        </p:grpSp>
        <p:sp>
          <p:nvSpPr>
            <p:cNvPr id="33" name="AutoShape 51"/>
            <p:cNvSpPr>
              <a:spLocks noChangeArrowheads="1"/>
            </p:cNvSpPr>
            <p:nvPr/>
          </p:nvSpPr>
          <p:spPr bwMode="auto">
            <a:xfrm>
              <a:off x="2544" y="1824"/>
              <a:ext cx="1920" cy="72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55" name="Group 52"/>
          <p:cNvGrpSpPr>
            <a:grpSpLocks/>
          </p:cNvGrpSpPr>
          <p:nvPr/>
        </p:nvGrpSpPr>
        <p:grpSpPr bwMode="auto">
          <a:xfrm>
            <a:off x="3001790" y="5257800"/>
            <a:ext cx="3141662" cy="1143000"/>
            <a:chOff x="3600" y="3312"/>
            <a:chExt cx="1920" cy="720"/>
          </a:xfrm>
        </p:grpSpPr>
        <p:grpSp>
          <p:nvGrpSpPr>
            <p:cNvPr id="56" name="Group 53"/>
            <p:cNvGrpSpPr>
              <a:grpSpLocks/>
            </p:cNvGrpSpPr>
            <p:nvPr/>
          </p:nvGrpSpPr>
          <p:grpSpPr bwMode="auto">
            <a:xfrm>
              <a:off x="3744" y="3456"/>
              <a:ext cx="1680" cy="404"/>
              <a:chOff x="1488" y="2976"/>
              <a:chExt cx="1680" cy="404"/>
            </a:xfrm>
          </p:grpSpPr>
          <p:grpSp>
            <p:nvGrpSpPr>
              <p:cNvPr id="58" name="Group 54"/>
              <p:cNvGrpSpPr>
                <a:grpSpLocks/>
              </p:cNvGrpSpPr>
              <p:nvPr/>
            </p:nvGrpSpPr>
            <p:grpSpPr bwMode="auto">
              <a:xfrm>
                <a:off x="1488" y="2976"/>
                <a:ext cx="528" cy="404"/>
                <a:chOff x="3216" y="960"/>
                <a:chExt cx="528" cy="404"/>
              </a:xfrm>
            </p:grpSpPr>
            <p:grpSp>
              <p:nvGrpSpPr>
                <p:cNvPr id="73" name="Group 55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75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77" name="AutoShape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a[3][0]</a:t>
                      </a:r>
                      <a:endParaRPr lang="en-AU" dirty="0"/>
                    </a:p>
                  </p:txBody>
                </p:sp>
                <p:sp>
                  <p:nvSpPr>
                    <p:cNvPr id="78" name="AutoShap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76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7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/>
                    <a:t> 0</a:t>
                  </a:r>
                  <a:endParaRPr lang="en-AU" dirty="0"/>
                </a:p>
              </p:txBody>
            </p:sp>
          </p:grpSp>
          <p:grpSp>
            <p:nvGrpSpPr>
              <p:cNvPr id="59" name="Group 61"/>
              <p:cNvGrpSpPr>
                <a:grpSpLocks/>
              </p:cNvGrpSpPr>
              <p:nvPr/>
            </p:nvGrpSpPr>
            <p:grpSpPr bwMode="auto">
              <a:xfrm>
                <a:off x="2064" y="2976"/>
                <a:ext cx="528" cy="404"/>
                <a:chOff x="3216" y="960"/>
                <a:chExt cx="528" cy="404"/>
              </a:xfrm>
            </p:grpSpPr>
            <p:grpSp>
              <p:nvGrpSpPr>
                <p:cNvPr id="67" name="Group 62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69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71" name="AutoShape 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a[3][1]</a:t>
                      </a:r>
                      <a:endParaRPr lang="en-AU" dirty="0"/>
                    </a:p>
                  </p:txBody>
                </p:sp>
                <p:sp>
                  <p:nvSpPr>
                    <p:cNvPr id="72" name="AutoShap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70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68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/>
                    <a:t> 0</a:t>
                  </a:r>
                  <a:endParaRPr lang="en-AU" dirty="0"/>
                </a:p>
              </p:txBody>
            </p:sp>
          </p:grpSp>
          <p:grpSp>
            <p:nvGrpSpPr>
              <p:cNvPr id="60" name="Group 68"/>
              <p:cNvGrpSpPr>
                <a:grpSpLocks/>
              </p:cNvGrpSpPr>
              <p:nvPr/>
            </p:nvGrpSpPr>
            <p:grpSpPr bwMode="auto">
              <a:xfrm>
                <a:off x="2640" y="2976"/>
                <a:ext cx="528" cy="404"/>
                <a:chOff x="3216" y="960"/>
                <a:chExt cx="528" cy="404"/>
              </a:xfrm>
            </p:grpSpPr>
            <p:grpSp>
              <p:nvGrpSpPr>
                <p:cNvPr id="61" name="Group 69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63" name="Group 70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65" name="AutoShape 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a[3][2]</a:t>
                      </a:r>
                      <a:endParaRPr lang="en-AU" dirty="0"/>
                    </a:p>
                  </p:txBody>
                </p:sp>
                <p:sp>
                  <p:nvSpPr>
                    <p:cNvPr id="66" name="AutoShape 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64" name="Line 73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62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>
                      <a:latin typeface="Symbol" charset="0"/>
                    </a:rPr>
                    <a:t> </a:t>
                  </a:r>
                  <a:r>
                    <a:rPr lang="en-US" sz="1800" b="0" dirty="0"/>
                    <a:t>0</a:t>
                  </a:r>
                  <a:endParaRPr lang="en-AU" sz="1800" dirty="0"/>
                </a:p>
              </p:txBody>
            </p:sp>
          </p:grpSp>
        </p:grpSp>
        <p:sp>
          <p:nvSpPr>
            <p:cNvPr id="57" name="AutoShape 75"/>
            <p:cNvSpPr>
              <a:spLocks noChangeArrowheads="1"/>
            </p:cNvSpPr>
            <p:nvPr/>
          </p:nvSpPr>
          <p:spPr bwMode="auto">
            <a:xfrm>
              <a:off x="3600" y="3312"/>
              <a:ext cx="1920" cy="72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79" name="Group 76"/>
          <p:cNvGrpSpPr>
            <a:grpSpLocks/>
          </p:cNvGrpSpPr>
          <p:nvPr/>
        </p:nvGrpSpPr>
        <p:grpSpPr bwMode="auto">
          <a:xfrm>
            <a:off x="3001790" y="4038600"/>
            <a:ext cx="3141662" cy="1143000"/>
            <a:chOff x="1488" y="3360"/>
            <a:chExt cx="1920" cy="720"/>
          </a:xfrm>
        </p:grpSpPr>
        <p:grpSp>
          <p:nvGrpSpPr>
            <p:cNvPr id="80" name="Group 77"/>
            <p:cNvGrpSpPr>
              <a:grpSpLocks/>
            </p:cNvGrpSpPr>
            <p:nvPr/>
          </p:nvGrpSpPr>
          <p:grpSpPr bwMode="auto">
            <a:xfrm>
              <a:off x="1632" y="3504"/>
              <a:ext cx="1680" cy="404"/>
              <a:chOff x="2784" y="2736"/>
              <a:chExt cx="1680" cy="404"/>
            </a:xfrm>
          </p:grpSpPr>
          <p:grpSp>
            <p:nvGrpSpPr>
              <p:cNvPr id="82" name="Group 78"/>
              <p:cNvGrpSpPr>
                <a:grpSpLocks/>
              </p:cNvGrpSpPr>
              <p:nvPr/>
            </p:nvGrpSpPr>
            <p:grpSpPr bwMode="auto">
              <a:xfrm>
                <a:off x="2784" y="2736"/>
                <a:ext cx="528" cy="404"/>
                <a:chOff x="3216" y="960"/>
                <a:chExt cx="528" cy="404"/>
              </a:xfrm>
            </p:grpSpPr>
            <p:grpSp>
              <p:nvGrpSpPr>
                <p:cNvPr id="97" name="Group 79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9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101" name="AutoShape 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a[2][0]</a:t>
                      </a:r>
                      <a:endParaRPr lang="en-AU" dirty="0"/>
                    </a:p>
                  </p:txBody>
                </p:sp>
                <p:sp>
                  <p:nvSpPr>
                    <p:cNvPr id="102" name="AutoShape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100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98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/>
                    <a:t> 0</a:t>
                  </a:r>
                  <a:endParaRPr lang="en-AU" dirty="0"/>
                </a:p>
              </p:txBody>
            </p:sp>
          </p:grpSp>
          <p:grpSp>
            <p:nvGrpSpPr>
              <p:cNvPr id="83" name="Group 85"/>
              <p:cNvGrpSpPr>
                <a:grpSpLocks/>
              </p:cNvGrpSpPr>
              <p:nvPr/>
            </p:nvGrpSpPr>
            <p:grpSpPr bwMode="auto">
              <a:xfrm>
                <a:off x="3360" y="2736"/>
                <a:ext cx="528" cy="404"/>
                <a:chOff x="3216" y="960"/>
                <a:chExt cx="528" cy="404"/>
              </a:xfrm>
            </p:grpSpPr>
            <p:grpSp>
              <p:nvGrpSpPr>
                <p:cNvPr id="91" name="Group 86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93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95" name="AutoShape 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a[2][1]</a:t>
                      </a:r>
                      <a:endParaRPr lang="en-AU" dirty="0"/>
                    </a:p>
                  </p:txBody>
                </p:sp>
                <p:sp>
                  <p:nvSpPr>
                    <p:cNvPr id="96" name="AutoShap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94" name="Line 90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92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/>
                    <a:t> 0</a:t>
                  </a:r>
                  <a:endParaRPr lang="en-AU" dirty="0"/>
                </a:p>
              </p:txBody>
            </p:sp>
          </p:grpSp>
          <p:grpSp>
            <p:nvGrpSpPr>
              <p:cNvPr id="84" name="Group 92"/>
              <p:cNvGrpSpPr>
                <a:grpSpLocks/>
              </p:cNvGrpSpPr>
              <p:nvPr/>
            </p:nvGrpSpPr>
            <p:grpSpPr bwMode="auto">
              <a:xfrm>
                <a:off x="3936" y="2736"/>
                <a:ext cx="528" cy="404"/>
                <a:chOff x="3216" y="960"/>
                <a:chExt cx="528" cy="404"/>
              </a:xfrm>
            </p:grpSpPr>
            <p:grpSp>
              <p:nvGrpSpPr>
                <p:cNvPr id="85" name="Group 93"/>
                <p:cNvGrpSpPr>
                  <a:grpSpLocks/>
                </p:cNvGrpSpPr>
                <p:nvPr/>
              </p:nvGrpSpPr>
              <p:grpSpPr bwMode="auto">
                <a:xfrm>
                  <a:off x="3216" y="960"/>
                  <a:ext cx="528" cy="404"/>
                  <a:chOff x="2928" y="1248"/>
                  <a:chExt cx="816" cy="624"/>
                </a:xfrm>
              </p:grpSpPr>
              <p:grpSp>
                <p:nvGrpSpPr>
                  <p:cNvPr id="87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2928" y="1248"/>
                    <a:ext cx="816" cy="624"/>
                    <a:chOff x="2928" y="1248"/>
                    <a:chExt cx="816" cy="624"/>
                  </a:xfrm>
                </p:grpSpPr>
                <p:sp>
                  <p:nvSpPr>
                    <p:cNvPr id="89" name="AutoShape 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1488"/>
                      <a:ext cx="816" cy="384"/>
                    </a:xfrm>
                    <a:prstGeom prst="cube">
                      <a:avLst>
                        <a:gd name="adj" fmla="val 25000"/>
                      </a:avLst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buFontTx/>
                        <a:buNone/>
                      </a:pPr>
                      <a:r>
                        <a:rPr lang="en-US" sz="1400" b="0" dirty="0">
                          <a:latin typeface="Courier" charset="0"/>
                        </a:rPr>
                        <a:t>a[2][2]</a:t>
                      </a:r>
                      <a:endParaRPr lang="en-AU" dirty="0"/>
                    </a:p>
                  </p:txBody>
                </p:sp>
                <p:sp>
                  <p:nvSpPr>
                    <p:cNvPr id="90" name="AutoShape 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1248"/>
                      <a:ext cx="432" cy="336"/>
                    </a:xfrm>
                    <a:prstGeom prst="parallelogram">
                      <a:avLst>
                        <a:gd name="adj" fmla="val 3214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</p:grpSp>
              <p:sp>
                <p:nvSpPr>
                  <p:cNvPr id="88" name="Line 97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48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86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3360" y="96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l">
                    <a:spcBef>
                      <a:spcPct val="50000"/>
                    </a:spcBef>
                    <a:buFontTx/>
                    <a:buNone/>
                  </a:pPr>
                  <a:r>
                    <a:rPr lang="en-US" sz="1800" b="0" dirty="0">
                      <a:latin typeface="Symbol" charset="0"/>
                    </a:rPr>
                    <a:t> </a:t>
                  </a:r>
                  <a:r>
                    <a:rPr lang="en-US" sz="1800" b="0" dirty="0"/>
                    <a:t>0</a:t>
                  </a:r>
                  <a:endParaRPr lang="en-AU" sz="1800" dirty="0"/>
                </a:p>
              </p:txBody>
            </p:sp>
          </p:grpSp>
        </p:grpSp>
        <p:sp>
          <p:nvSpPr>
            <p:cNvPr id="81" name="AutoShape 99"/>
            <p:cNvSpPr>
              <a:spLocks noChangeArrowheads="1"/>
            </p:cNvSpPr>
            <p:nvPr/>
          </p:nvSpPr>
          <p:spPr bwMode="auto">
            <a:xfrm>
              <a:off x="1488" y="3360"/>
              <a:ext cx="1920" cy="72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03" name="Text Box 100"/>
          <p:cNvSpPr txBox="1">
            <a:spLocks noChangeArrowheads="1"/>
          </p:cNvSpPr>
          <p:nvPr/>
        </p:nvSpPr>
        <p:spPr bwMode="auto">
          <a:xfrm>
            <a:off x="2157240" y="2003425"/>
            <a:ext cx="708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a[0]</a:t>
            </a:r>
            <a:endParaRPr lang="en-AU" dirty="0">
              <a:latin typeface="Courier" charset="0"/>
            </a:endParaRPr>
          </a:p>
        </p:txBody>
      </p:sp>
      <p:sp>
        <p:nvSpPr>
          <p:cNvPr id="104" name="Text Box 101"/>
          <p:cNvSpPr txBox="1">
            <a:spLocks noChangeArrowheads="1"/>
          </p:cNvSpPr>
          <p:nvPr/>
        </p:nvSpPr>
        <p:spPr bwMode="auto">
          <a:xfrm>
            <a:off x="2157240" y="3222625"/>
            <a:ext cx="708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a[1]</a:t>
            </a:r>
            <a:endParaRPr lang="en-AU" dirty="0">
              <a:latin typeface="Courier" charset="0"/>
            </a:endParaRPr>
          </a:p>
        </p:txBody>
      </p:sp>
      <p:sp>
        <p:nvSpPr>
          <p:cNvPr id="105" name="Text Box 102"/>
          <p:cNvSpPr txBox="1">
            <a:spLocks noChangeArrowheads="1"/>
          </p:cNvSpPr>
          <p:nvPr/>
        </p:nvSpPr>
        <p:spPr bwMode="auto">
          <a:xfrm>
            <a:off x="2157240" y="4441825"/>
            <a:ext cx="708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a[2]</a:t>
            </a:r>
            <a:endParaRPr lang="en-AU" dirty="0">
              <a:latin typeface="Courier" charset="0"/>
            </a:endParaRPr>
          </a:p>
        </p:txBody>
      </p:sp>
      <p:sp>
        <p:nvSpPr>
          <p:cNvPr id="106" name="Text Box 103"/>
          <p:cNvSpPr txBox="1">
            <a:spLocks noChangeArrowheads="1"/>
          </p:cNvSpPr>
          <p:nvPr/>
        </p:nvSpPr>
        <p:spPr bwMode="auto">
          <a:xfrm>
            <a:off x="2157240" y="5661025"/>
            <a:ext cx="708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a[3]</a:t>
            </a:r>
            <a:endParaRPr lang="en-AU" dirty="0">
              <a:latin typeface="Courier" charset="0"/>
            </a:endParaRPr>
          </a:p>
        </p:txBody>
      </p:sp>
      <p:sp>
        <p:nvSpPr>
          <p:cNvPr id="107" name="AutoShape 104"/>
          <p:cNvSpPr>
            <a:spLocks noChangeArrowheads="1"/>
          </p:cNvSpPr>
          <p:nvPr/>
        </p:nvSpPr>
        <p:spPr bwMode="auto">
          <a:xfrm>
            <a:off x="2157240" y="1536978"/>
            <a:ext cx="5000625" cy="5181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8" name="Text Box 105"/>
          <p:cNvSpPr txBox="1">
            <a:spLocks noChangeArrowheads="1"/>
          </p:cNvSpPr>
          <p:nvPr/>
        </p:nvSpPr>
        <p:spPr bwMode="auto">
          <a:xfrm>
            <a:off x="1665115" y="3594378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>
                <a:latin typeface="Courier" charset="0"/>
              </a:rPr>
              <a:t>a</a:t>
            </a:r>
            <a:endParaRPr lang="en-AU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55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2D arrays contd.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endParaRPr lang="en-AU" sz="2400" dirty="0" smtClean="0">
              <a:latin typeface="Times New Roman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AU" dirty="0">
              <a:latin typeface="Times New Roman" charset="0"/>
              <a:ea typeface="ＭＳ Ｐゴシック" charset="0"/>
            </a:endParaRPr>
          </a:p>
        </p:txBody>
      </p:sp>
      <p:sp>
        <p:nvSpPr>
          <p:cNvPr id="112" name="Rectangle 4"/>
          <p:cNvSpPr>
            <a:spLocks noGrp="1" noChangeArrowheads="1"/>
          </p:cNvSpPr>
          <p:nvPr>
            <p:ph idx="1"/>
          </p:nvPr>
        </p:nvSpPr>
        <p:spPr>
          <a:xfrm>
            <a:off x="457198" y="1602000"/>
            <a:ext cx="8011888" cy="4536863"/>
          </a:xfrm>
        </p:spPr>
        <p:txBody>
          <a:bodyPr rIns="233680"/>
          <a:lstStyle/>
          <a:p>
            <a:pPr marL="382588">
              <a:lnSpc>
                <a:spcPct val="90000"/>
              </a:lnSpc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Given that an array is an object, this is really just a special case of an array of objects </a:t>
            </a:r>
          </a:p>
          <a:p>
            <a:pPr marL="382588">
              <a:lnSpc>
                <a:spcPct val="90000"/>
              </a:lnSpc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The single statement </a:t>
            </a:r>
            <a:br>
              <a:rPr lang="en-US" sz="2800" dirty="0" smtClean="0">
                <a:ea typeface="MS PGothic" pitchFamily="34" charset="-128"/>
                <a:cs typeface="MS PGothic" pitchFamily="34" charset="-128"/>
              </a:rPr>
            </a:b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/>
            </a:r>
            <a:br>
              <a:rPr lang="en-US" sz="2800" dirty="0" smtClean="0">
                <a:ea typeface="MS PGothic" pitchFamily="34" charset="-128"/>
                <a:cs typeface="MS PGothic" pitchFamily="34" charset="-128"/>
              </a:rPr>
            </a:br>
            <a:r>
              <a:rPr lang="en-US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int</a:t>
            </a:r>
            <a:r>
              <a:rPr lang="en-US" dirty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[][] a = new int[4][3</a:t>
            </a:r>
            <a:r>
              <a:rPr lang="en-US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];</a:t>
            </a:r>
            <a:r>
              <a:rPr lang="en-US" dirty="0">
                <a:ea typeface="MS PGothic" pitchFamily="34" charset="-128"/>
                <a:cs typeface="MS PGothic" pitchFamily="34" charset="-128"/>
              </a:rPr>
              <a:t> 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/>
            </a:r>
            <a:br>
              <a:rPr lang="en-US" dirty="0" smtClean="0">
                <a:ea typeface="MS PGothic" pitchFamily="34" charset="-128"/>
                <a:cs typeface="MS PGothic" pitchFamily="34" charset="-128"/>
              </a:rPr>
            </a:b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/>
            </a:r>
            <a:br>
              <a:rPr lang="en-US" sz="2800" dirty="0" smtClean="0">
                <a:ea typeface="MS PGothic" pitchFamily="34" charset="-128"/>
                <a:cs typeface="MS PGothic" pitchFamily="34" charset="-128"/>
              </a:rPr>
            </a:b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declares the array variable </a:t>
            </a:r>
            <a:r>
              <a:rPr lang="en-US" sz="2800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a</a:t>
            </a: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, </a:t>
            </a:r>
            <a:br>
              <a:rPr lang="en-US" sz="2800" dirty="0" smtClean="0">
                <a:ea typeface="MS PGothic" pitchFamily="34" charset="-128"/>
                <a:cs typeface="MS PGothic" pitchFamily="34" charset="-128"/>
              </a:rPr>
            </a:b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creates </a:t>
            </a:r>
            <a:r>
              <a:rPr lang="en-US" sz="2800" dirty="0">
                <a:ea typeface="MS PGothic" pitchFamily="34" charset="-128"/>
                <a:cs typeface="MS PGothic" pitchFamily="34" charset="-128"/>
              </a:rPr>
              <a:t>the </a:t>
            </a: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array, </a:t>
            </a:r>
            <a:br>
              <a:rPr lang="en-US" sz="2800" dirty="0" smtClean="0">
                <a:ea typeface="MS PGothic" pitchFamily="34" charset="-128"/>
                <a:cs typeface="MS PGothic" pitchFamily="34" charset="-128"/>
              </a:rPr>
            </a:br>
            <a:r>
              <a:rPr lang="en-US" sz="2800" i="1" dirty="0" smtClean="0">
                <a:ea typeface="MS PGothic" pitchFamily="34" charset="-128"/>
                <a:cs typeface="MS PGothic" pitchFamily="34" charset="-128"/>
              </a:rPr>
              <a:t>and</a:t>
            </a: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 populates it! </a:t>
            </a:r>
            <a:endParaRPr lang="en-US" sz="2800" dirty="0">
              <a:latin typeface="Courier" panose="02060409020205020404" pitchFamily="49" charset="0"/>
              <a:ea typeface="MS PGothic" pitchFamily="34" charset="-128"/>
              <a:cs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500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this lecture</a:t>
            </a:r>
            <a:endParaRPr lang="en-AU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Arrays of objects </a:t>
            </a:r>
            <a:endParaRPr lang="en-US" dirty="0"/>
          </a:p>
          <a:p>
            <a:r>
              <a:rPr lang="en-AU" dirty="0" smtClean="0"/>
              <a:t>Multi-dimensional arrays</a:t>
            </a:r>
          </a:p>
          <a:p>
            <a:r>
              <a:rPr lang="en-AU" dirty="0" smtClean="0"/>
              <a:t>The Game of Life (next lecture)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6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2D arrays examples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endParaRPr lang="en-AU" sz="2400" dirty="0" smtClean="0">
              <a:latin typeface="Times New Roman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AU" dirty="0">
              <a:latin typeface="Times New Roman" charset="0"/>
              <a:ea typeface="ＭＳ Ｐゴシック" charset="0"/>
            </a:endParaRPr>
          </a:p>
        </p:txBody>
      </p:sp>
      <p:sp>
        <p:nvSpPr>
          <p:cNvPr id="112" name="Rectangle 4"/>
          <p:cNvSpPr>
            <a:spLocks noGrp="1" noChangeArrowheads="1"/>
          </p:cNvSpPr>
          <p:nvPr>
            <p:ph idx="1"/>
          </p:nvPr>
        </p:nvSpPr>
        <p:spPr>
          <a:xfrm>
            <a:off x="457198" y="1602000"/>
            <a:ext cx="8011888" cy="5131309"/>
          </a:xfrm>
        </p:spPr>
        <p:txBody>
          <a:bodyPr rIns="233680">
            <a:normAutofit/>
          </a:bodyPr>
          <a:lstStyle/>
          <a:p>
            <a:pPr marL="382588">
              <a:lnSpc>
                <a:spcPct val="90000"/>
              </a:lnSpc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A 2D array is normally processed with </a:t>
            </a:r>
            <a:br>
              <a:rPr lang="en-US" sz="2800" dirty="0" smtClean="0">
                <a:ea typeface="MS PGothic" pitchFamily="34" charset="-128"/>
                <a:cs typeface="MS PGothic" pitchFamily="34" charset="-128"/>
              </a:rPr>
            </a:b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two nested for-loops</a:t>
            </a:r>
          </a:p>
          <a:p>
            <a:pPr marL="199708" indent="0">
              <a:lnSpc>
                <a:spcPct val="90000"/>
              </a:lnSpc>
              <a:buNone/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 </a:t>
            </a:r>
            <a:endParaRPr lang="en-US" dirty="0"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879163" y="2612571"/>
            <a:ext cx="8431092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i</a:t>
            </a:r>
            <a:r>
              <a:rPr lang="en-US" b="0" dirty="0" smtClean="0">
                <a:latin typeface="Courier" charset="0"/>
              </a:rPr>
              <a:t>nt sum(int[][] a) 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</a:t>
            </a:r>
            <a:r>
              <a:rPr lang="en-US" b="0" dirty="0" smtClean="0">
                <a:latin typeface="Courier" charset="0"/>
              </a:rPr>
              <a:t>int sum = 0;</a:t>
            </a:r>
            <a:endParaRPr lang="en-US" b="0" dirty="0">
              <a:latin typeface="Courier" charset="0"/>
            </a:endParaRPr>
          </a:p>
          <a:p>
            <a:r>
              <a:rPr lang="en-US" b="0" dirty="0">
                <a:latin typeface="Courier" charset="0"/>
              </a:rPr>
              <a:t>   </a:t>
            </a:r>
            <a:r>
              <a:rPr lang="en-US" b="0" dirty="0" smtClean="0">
                <a:latin typeface="Courier" charset="0"/>
              </a:rPr>
              <a:t>for </a:t>
            </a:r>
            <a:r>
              <a:rPr lang="en-US" b="0" dirty="0">
                <a:latin typeface="Courier" charset="0"/>
              </a:rPr>
              <a:t>(int i = 0; i &lt; </a:t>
            </a:r>
            <a:r>
              <a:rPr lang="en-US" b="0" dirty="0" smtClean="0">
                <a:latin typeface="Courier" charset="0"/>
              </a:rPr>
              <a:t>a.length; </a:t>
            </a:r>
            <a:r>
              <a:rPr lang="en-US" b="0" dirty="0">
                <a:latin typeface="Courier" charset="0"/>
              </a:rPr>
              <a:t>i++) </a:t>
            </a:r>
          </a:p>
          <a:p>
            <a:r>
              <a:rPr lang="en-US" b="0" dirty="0" smtClean="0">
                <a:latin typeface="Courier" charset="0"/>
              </a:rPr>
              <a:t>     for </a:t>
            </a:r>
            <a:r>
              <a:rPr lang="en-US" b="0" dirty="0">
                <a:latin typeface="Courier" charset="0"/>
              </a:rPr>
              <a:t>(int </a:t>
            </a:r>
            <a:r>
              <a:rPr lang="en-US" b="0" dirty="0" smtClean="0">
                <a:latin typeface="Courier" charset="0"/>
              </a:rPr>
              <a:t>j </a:t>
            </a:r>
            <a:r>
              <a:rPr lang="en-US" b="0" dirty="0">
                <a:latin typeface="Courier" charset="0"/>
              </a:rPr>
              <a:t>= 0; </a:t>
            </a:r>
            <a:r>
              <a:rPr lang="en-US" b="0" dirty="0" smtClean="0">
                <a:latin typeface="Courier" charset="0"/>
              </a:rPr>
              <a:t>j </a:t>
            </a:r>
            <a:r>
              <a:rPr lang="en-US" b="0" dirty="0">
                <a:latin typeface="Courier" charset="0"/>
              </a:rPr>
              <a:t>&lt; </a:t>
            </a:r>
            <a:r>
              <a:rPr lang="en-US" b="0" dirty="0" smtClean="0">
                <a:latin typeface="Courier" charset="0"/>
              </a:rPr>
              <a:t>a[i].length; j++) </a:t>
            </a:r>
            <a:endParaRPr lang="en-US" b="0" dirty="0">
              <a:latin typeface="Courier" charset="0"/>
            </a:endParaRPr>
          </a:p>
          <a:p>
            <a:r>
              <a:rPr lang="en-US" b="0" dirty="0">
                <a:latin typeface="Courier" charset="0"/>
              </a:rPr>
              <a:t>    </a:t>
            </a:r>
            <a:r>
              <a:rPr lang="en-US" b="0" dirty="0" smtClean="0">
                <a:latin typeface="Courier" charset="0"/>
              </a:rPr>
              <a:t>   sum = sum + a[i][j];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   return sum;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109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2D arrays examples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endParaRPr lang="en-AU" sz="2400" dirty="0" smtClean="0">
              <a:latin typeface="Times New Roman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AU" dirty="0">
              <a:latin typeface="Times New Roman" charset="0"/>
              <a:ea typeface="ＭＳ Ｐゴシック" charset="0"/>
            </a:endParaRPr>
          </a:p>
        </p:txBody>
      </p:sp>
      <p:sp>
        <p:nvSpPr>
          <p:cNvPr id="112" name="Rectangle 4"/>
          <p:cNvSpPr>
            <a:spLocks noGrp="1" noChangeArrowheads="1"/>
          </p:cNvSpPr>
          <p:nvPr>
            <p:ph idx="1"/>
          </p:nvPr>
        </p:nvSpPr>
        <p:spPr>
          <a:xfrm>
            <a:off x="457198" y="1602000"/>
            <a:ext cx="8011888" cy="4536863"/>
          </a:xfrm>
        </p:spPr>
        <p:txBody>
          <a:bodyPr rIns="233680"/>
          <a:lstStyle/>
          <a:p>
            <a:pPr marL="382588">
              <a:lnSpc>
                <a:spcPct val="90000"/>
              </a:lnSpc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Suppose we want to return the index of the first row containing any element that is </a:t>
            </a:r>
            <a:r>
              <a:rPr lang="en-US" dirty="0" smtClean="0">
                <a:latin typeface="Courier" charset="0"/>
              </a:rPr>
              <a:t>true</a:t>
            </a:r>
            <a:endParaRPr lang="en-US" dirty="0">
              <a:latin typeface="Courier" panose="02060409020205020404" pitchFamily="49" charset="0"/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879163" y="2612571"/>
            <a:ext cx="8431092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i</a:t>
            </a:r>
            <a:r>
              <a:rPr lang="en-US" b="0" dirty="0" smtClean="0">
                <a:latin typeface="Courier" charset="0"/>
              </a:rPr>
              <a:t>nt firsttrue(boolean[][] a) 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   for </a:t>
            </a:r>
            <a:r>
              <a:rPr lang="en-US" b="0" dirty="0">
                <a:latin typeface="Courier" charset="0"/>
              </a:rPr>
              <a:t>(int i = 0; i &lt; </a:t>
            </a:r>
            <a:r>
              <a:rPr lang="en-US" b="0" dirty="0" smtClean="0">
                <a:latin typeface="Courier" charset="0"/>
              </a:rPr>
              <a:t>a.length; </a:t>
            </a:r>
            <a:r>
              <a:rPr lang="en-US" b="0" dirty="0">
                <a:latin typeface="Courier" charset="0"/>
              </a:rPr>
              <a:t>i++) </a:t>
            </a:r>
          </a:p>
          <a:p>
            <a:r>
              <a:rPr lang="en-US" b="0" dirty="0" smtClean="0">
                <a:latin typeface="Courier" charset="0"/>
              </a:rPr>
              <a:t>     for </a:t>
            </a:r>
            <a:r>
              <a:rPr lang="en-US" b="0" dirty="0">
                <a:latin typeface="Courier" charset="0"/>
              </a:rPr>
              <a:t>(int </a:t>
            </a:r>
            <a:r>
              <a:rPr lang="en-US" b="0" dirty="0" smtClean="0">
                <a:latin typeface="Courier" charset="0"/>
              </a:rPr>
              <a:t>j </a:t>
            </a:r>
            <a:r>
              <a:rPr lang="en-US" b="0" dirty="0">
                <a:latin typeface="Courier" charset="0"/>
              </a:rPr>
              <a:t>= 0; </a:t>
            </a:r>
            <a:r>
              <a:rPr lang="en-US" b="0" dirty="0" smtClean="0">
                <a:latin typeface="Courier" charset="0"/>
              </a:rPr>
              <a:t>j </a:t>
            </a:r>
            <a:r>
              <a:rPr lang="en-US" b="0" dirty="0">
                <a:latin typeface="Courier" charset="0"/>
              </a:rPr>
              <a:t>&lt; </a:t>
            </a:r>
            <a:r>
              <a:rPr lang="en-US" b="0" dirty="0" smtClean="0">
                <a:latin typeface="Courier" charset="0"/>
              </a:rPr>
              <a:t>a[i].length; j++) </a:t>
            </a:r>
            <a:endParaRPr lang="en-US" b="0" dirty="0">
              <a:latin typeface="Courier" charset="0"/>
            </a:endParaRPr>
          </a:p>
          <a:p>
            <a:r>
              <a:rPr lang="en-US" b="0" dirty="0">
                <a:latin typeface="Courier" charset="0"/>
              </a:rPr>
              <a:t>    </a:t>
            </a:r>
            <a:r>
              <a:rPr lang="en-US" b="0" dirty="0" smtClean="0">
                <a:latin typeface="Courier" charset="0"/>
              </a:rPr>
              <a:t>   if (a[i][j]) </a:t>
            </a:r>
          </a:p>
          <a:p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         return i;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   return -1;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7815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2D arrays example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endParaRPr lang="en-AU" sz="2400" dirty="0" smtClean="0">
              <a:latin typeface="Times New Roman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AU" dirty="0">
              <a:latin typeface="Times New Roman" charset="0"/>
              <a:ea typeface="ＭＳ Ｐゴシック" charset="0"/>
            </a:endParaRPr>
          </a:p>
        </p:txBody>
      </p:sp>
      <p:sp>
        <p:nvSpPr>
          <p:cNvPr id="112" name="Rectangle 4"/>
          <p:cNvSpPr>
            <a:spLocks noGrp="1" noChangeArrowheads="1"/>
          </p:cNvSpPr>
          <p:nvPr>
            <p:ph idx="1"/>
          </p:nvPr>
        </p:nvSpPr>
        <p:spPr>
          <a:xfrm>
            <a:off x="457198" y="1602000"/>
            <a:ext cx="8577945" cy="4536863"/>
          </a:xfrm>
        </p:spPr>
        <p:txBody>
          <a:bodyPr rIns="233680"/>
          <a:lstStyle/>
          <a:p>
            <a:pPr marL="382588">
              <a:lnSpc>
                <a:spcPct val="90000"/>
              </a:lnSpc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We will illustrate the use of 2D arrays further with a case study of The Game of Life </a:t>
            </a:r>
          </a:p>
          <a:p>
            <a:pPr marL="382588">
              <a:lnSpc>
                <a:spcPct val="90000"/>
              </a:lnSpc>
            </a:pPr>
            <a:r>
              <a:rPr lang="en-US" dirty="0">
                <a:ea typeface="MS PGothic" pitchFamily="34" charset="-128"/>
                <a:cs typeface="MS PGothic" pitchFamily="34" charset="-128"/>
                <a:hlinkClick r:id="rId2"/>
              </a:rPr>
              <a:t>http://</a:t>
            </a:r>
            <a:r>
              <a:rPr lang="en-US" dirty="0" smtClean="0">
                <a:ea typeface="MS PGothic" pitchFamily="34" charset="-128"/>
                <a:cs typeface="MS PGothic" pitchFamily="34" charset="-128"/>
                <a:hlinkClick r:id="rId2"/>
              </a:rPr>
              <a:t>en.wikipedia.org/wiki/Conway’s_Game_of_Life</a:t>
            </a:r>
            <a:endParaRPr lang="en-US" dirty="0" smtClean="0">
              <a:ea typeface="MS PGothic" pitchFamily="34" charset="-128"/>
              <a:cs typeface="MS PGothic" pitchFamily="34" charset="-128"/>
            </a:endParaRPr>
          </a:p>
          <a:p>
            <a:pPr marL="656908" lvl="1">
              <a:lnSpc>
                <a:spcPct val="90000"/>
              </a:lnSpc>
            </a:pPr>
            <a:r>
              <a:rPr lang="en-US" dirty="0" smtClean="0">
                <a:ea typeface="MS PGothic" pitchFamily="34" charset="-128"/>
                <a:cs typeface="MS PGothic" pitchFamily="34" charset="-128"/>
              </a:rPr>
              <a:t>In the next lecture… </a:t>
            </a:r>
          </a:p>
          <a:p>
            <a:pPr marL="382588">
              <a:lnSpc>
                <a:spcPct val="90000"/>
              </a:lnSpc>
            </a:pPr>
            <a:r>
              <a:rPr lang="en-US" dirty="0" smtClean="0">
                <a:ea typeface="MS PGothic" pitchFamily="34" charset="-128"/>
                <a:cs typeface="MS PGothic" pitchFamily="34" charset="-128"/>
              </a:rPr>
              <a:t>And there’s plenty of practice in the lab too </a:t>
            </a:r>
          </a:p>
          <a:p>
            <a:pPr marL="656908" lvl="1">
              <a:lnSpc>
                <a:spcPct val="90000"/>
              </a:lnSpc>
            </a:pPr>
            <a:endParaRPr lang="en-US" dirty="0" smtClean="0">
              <a:ea typeface="MS PGothic" pitchFamily="34" charset="-128"/>
              <a:cs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685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Arrays of objects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032171" cy="4876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dirty="0" smtClean="0"/>
              <a:t>The arrays we have seen so far had elements of a primitive type</a:t>
            </a:r>
          </a:p>
          <a:p>
            <a:pPr lvl="1">
              <a:lnSpc>
                <a:spcPct val="90000"/>
              </a:lnSpc>
            </a:pPr>
            <a:r>
              <a:rPr lang="en-AU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int[]</a:t>
            </a:r>
            <a:r>
              <a:rPr lang="en-AU" dirty="0" smtClean="0">
                <a:ea typeface="MS PGothic" pitchFamily="34" charset="-128"/>
                <a:cs typeface="MS PGothic" pitchFamily="34" charset="-128"/>
              </a:rPr>
              <a:t>, </a:t>
            </a:r>
            <a:r>
              <a:rPr lang="en-AU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double[]</a:t>
            </a:r>
            <a:r>
              <a:rPr lang="en-AU" dirty="0" smtClean="0">
                <a:ea typeface="MS PGothic" pitchFamily="34" charset="-128"/>
                <a:cs typeface="MS PGothic" pitchFamily="34" charset="-128"/>
              </a:rPr>
              <a:t>, </a:t>
            </a:r>
            <a:r>
              <a:rPr lang="en-AU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boolean[]</a:t>
            </a:r>
            <a:r>
              <a:rPr lang="en-AU" dirty="0" smtClean="0">
                <a:ea typeface="MS PGothic" pitchFamily="34" charset="-128"/>
                <a:cs typeface="MS PGothic" pitchFamily="34" charset="-128"/>
              </a:rPr>
              <a:t>, etc. </a:t>
            </a:r>
            <a:endParaRPr lang="en-US" dirty="0">
              <a:ea typeface="MS PGothic" pitchFamily="34" charset="-128"/>
              <a:cs typeface="MS PGothic" pitchFamily="34" charset="-128"/>
            </a:endParaRPr>
          </a:p>
          <a:p>
            <a:r>
              <a:rPr lang="en-AU" dirty="0" smtClean="0"/>
              <a:t>But an </a:t>
            </a:r>
            <a:r>
              <a:rPr lang="en-AU" dirty="0"/>
              <a:t>array can </a:t>
            </a:r>
            <a:r>
              <a:rPr lang="en-AU" dirty="0" smtClean="0"/>
              <a:t>also hold objects </a:t>
            </a:r>
          </a:p>
          <a:p>
            <a:pPr lvl="1"/>
            <a:r>
              <a:rPr lang="en-AU" dirty="0" smtClean="0"/>
              <a:t>e.g. </a:t>
            </a:r>
            <a:r>
              <a:rPr lang="en-AU" dirty="0" smtClean="0">
                <a:latin typeface="Courier" panose="02060409020205020404" pitchFamily="49" charset="0"/>
                <a:ea typeface="MS PGothic" pitchFamily="34" charset="-128"/>
              </a:rPr>
              <a:t>Term</a:t>
            </a:r>
            <a:r>
              <a:rPr lang="en-AU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[]</a:t>
            </a:r>
            <a:endParaRPr lang="en-AU" dirty="0" smtClean="0"/>
          </a:p>
          <a:p>
            <a:r>
              <a:rPr lang="en-AU" dirty="0" smtClean="0"/>
              <a:t>Arrays can also be two-dimensional </a:t>
            </a:r>
          </a:p>
          <a:p>
            <a:pPr lvl="1"/>
            <a:r>
              <a:rPr lang="en-AU" dirty="0" smtClean="0"/>
              <a:t>e.g. </a:t>
            </a:r>
            <a:r>
              <a:rPr lang="en-AU" dirty="0" smtClean="0">
                <a:latin typeface="Courier" panose="02060409020205020404" pitchFamily="49" charset="0"/>
              </a:rPr>
              <a:t>int[][]</a:t>
            </a:r>
          </a:p>
          <a:p>
            <a:r>
              <a:rPr lang="en-AU" dirty="0" smtClean="0"/>
              <a:t>Arrays can also be three-dimensional, or more </a:t>
            </a:r>
          </a:p>
          <a:p>
            <a:pPr lvl="1"/>
            <a:r>
              <a:rPr lang="en-AU" dirty="0" smtClean="0"/>
              <a:t>But we won’t get to that in CITS1001 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01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Arrays of objects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239000" cy="4876800"/>
          </a:xfrm>
        </p:spPr>
        <p:txBody>
          <a:bodyPr>
            <a:normAutofit/>
          </a:bodyPr>
          <a:lstStyle/>
          <a:p>
            <a:r>
              <a:rPr lang="en-AU" dirty="0" smtClean="0"/>
              <a:t>When </a:t>
            </a:r>
            <a:r>
              <a:rPr lang="en-AU" dirty="0"/>
              <a:t>using an array of primitive type, there are two steps involved</a:t>
            </a:r>
          </a:p>
          <a:p>
            <a:pPr lvl="1"/>
            <a:r>
              <a:rPr lang="en-AU" i="1" dirty="0">
                <a:ea typeface="ＭＳ Ｐゴシック" charset="0"/>
              </a:rPr>
              <a:t>Declare</a:t>
            </a:r>
            <a:r>
              <a:rPr lang="en-AU" dirty="0">
                <a:ea typeface="ＭＳ Ｐゴシック" charset="0"/>
              </a:rPr>
              <a:t> the variable to refer to the array</a:t>
            </a:r>
          </a:p>
          <a:p>
            <a:pPr lvl="1"/>
            <a:r>
              <a:rPr lang="en-AU" i="1" dirty="0">
                <a:ea typeface="ＭＳ Ｐゴシック" charset="0"/>
              </a:rPr>
              <a:t>Create</a:t>
            </a:r>
            <a:r>
              <a:rPr lang="en-AU" dirty="0">
                <a:ea typeface="ＭＳ Ｐゴシック" charset="0"/>
              </a:rPr>
              <a:t> the space for the array elements using </a:t>
            </a:r>
            <a:r>
              <a:rPr lang="en-AU" dirty="0">
                <a:latin typeface="Courier" panose="02060409020205020404" pitchFamily="49" charset="0"/>
                <a:ea typeface="ＭＳ Ｐゴシック" charset="0"/>
              </a:rPr>
              <a:t>new</a:t>
            </a:r>
          </a:p>
          <a:p>
            <a:r>
              <a:rPr lang="en-AU" dirty="0"/>
              <a:t>When using an array of </a:t>
            </a:r>
            <a:r>
              <a:rPr lang="en-AU" dirty="0" smtClean="0"/>
              <a:t>object type</a:t>
            </a:r>
            <a:r>
              <a:rPr lang="en-AU" dirty="0"/>
              <a:t>, there are </a:t>
            </a:r>
            <a:r>
              <a:rPr lang="en-AU" i="1" dirty="0"/>
              <a:t>three</a:t>
            </a:r>
            <a:r>
              <a:rPr lang="en-AU" dirty="0"/>
              <a:t> steps involved</a:t>
            </a:r>
          </a:p>
          <a:p>
            <a:pPr lvl="1"/>
            <a:r>
              <a:rPr lang="en-AU" i="1" dirty="0">
                <a:ea typeface="ＭＳ Ｐゴシック" charset="0"/>
              </a:rPr>
              <a:t>Declare</a:t>
            </a:r>
            <a:r>
              <a:rPr lang="en-AU" dirty="0">
                <a:ea typeface="ＭＳ Ｐゴシック" charset="0"/>
              </a:rPr>
              <a:t> the variable to refer to the array</a:t>
            </a:r>
          </a:p>
          <a:p>
            <a:pPr lvl="1"/>
            <a:r>
              <a:rPr lang="en-AU" i="1" dirty="0">
                <a:ea typeface="ＭＳ Ｐゴシック" charset="0"/>
              </a:rPr>
              <a:t>Create</a:t>
            </a:r>
            <a:r>
              <a:rPr lang="en-AU" dirty="0">
                <a:ea typeface="ＭＳ Ｐゴシック" charset="0"/>
              </a:rPr>
              <a:t> the space for the array elements using </a:t>
            </a:r>
            <a:r>
              <a:rPr lang="en-AU" dirty="0">
                <a:latin typeface="Courier" panose="02060409020205020404" pitchFamily="49" charset="0"/>
                <a:ea typeface="ＭＳ Ｐゴシック" charset="0"/>
              </a:rPr>
              <a:t>new</a:t>
            </a:r>
          </a:p>
          <a:p>
            <a:pPr lvl="1"/>
            <a:r>
              <a:rPr lang="en-AU" i="1" dirty="0">
                <a:ea typeface="ＭＳ Ｐゴシック" charset="0"/>
              </a:rPr>
              <a:t>Populate</a:t>
            </a:r>
            <a:r>
              <a:rPr lang="en-AU" dirty="0">
                <a:ea typeface="ＭＳ Ｐゴシック" charset="0"/>
              </a:rPr>
              <a:t> the array with </a:t>
            </a:r>
            <a:r>
              <a:rPr lang="en-AU" i="1" dirty="0">
                <a:ea typeface="ＭＳ Ｐゴシック" charset="0"/>
              </a:rPr>
              <a:t>objects</a:t>
            </a:r>
            <a:r>
              <a:rPr lang="en-AU" dirty="0">
                <a:ea typeface="ＭＳ Ｐゴシック" charset="0"/>
              </a:rPr>
              <a:t> by </a:t>
            </a:r>
            <a:r>
              <a:rPr lang="en-AU" b="1" i="1" dirty="0">
                <a:ea typeface="ＭＳ Ｐゴシック" charset="0"/>
              </a:rPr>
              <a:t>repeatedly using </a:t>
            </a:r>
            <a:r>
              <a:rPr lang="en-AU" dirty="0" smtClean="0">
                <a:latin typeface="Courier" panose="02060409020205020404" pitchFamily="49" charset="0"/>
                <a:ea typeface="ＭＳ Ｐゴシック" charset="0"/>
              </a:rPr>
              <a:t>new</a:t>
            </a:r>
            <a:r>
              <a:rPr lang="en-AU" dirty="0" smtClean="0">
                <a:ea typeface="ＭＳ Ｐゴシック" charset="0"/>
              </a:rPr>
              <a:t>, </a:t>
            </a:r>
            <a:br>
              <a:rPr lang="en-AU" dirty="0" smtClean="0">
                <a:ea typeface="ＭＳ Ｐゴシック" charset="0"/>
              </a:rPr>
            </a:br>
            <a:r>
              <a:rPr lang="en-AU" dirty="0" smtClean="0">
                <a:ea typeface="ＭＳ Ｐゴシック" charset="0"/>
              </a:rPr>
              <a:t>often </a:t>
            </a:r>
            <a:r>
              <a:rPr lang="en-AU" dirty="0">
                <a:ea typeface="ＭＳ Ｐゴシック" charset="0"/>
              </a:rPr>
              <a:t>in a </a:t>
            </a:r>
            <a:r>
              <a:rPr lang="en-AU" dirty="0" smtClean="0">
                <a:ea typeface="ＭＳ Ｐゴシック" charset="0"/>
              </a:rPr>
              <a:t>loop</a:t>
            </a:r>
            <a:endParaRPr lang="en-US" dirty="0">
              <a:ea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9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latin typeface="Courier" panose="02060409020205020404" pitchFamily="49" charset="0"/>
              </a:rPr>
              <a:t>Student</a:t>
            </a:r>
            <a:r>
              <a:rPr lang="en-US" dirty="0"/>
              <a:t> </a:t>
            </a:r>
            <a:r>
              <a:rPr lang="en-US" dirty="0" smtClean="0"/>
              <a:t>class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784225" y="1663246"/>
            <a:ext cx="7772400" cy="480317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1400" dirty="0" smtClean="0">
                <a:latin typeface="Courier" charset="0"/>
              </a:rPr>
              <a:t>    public class Student {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  private String studentNumber;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  private int mark;</a:t>
            </a:r>
          </a:p>
          <a:p>
            <a:pPr lvl="1">
              <a:buFontTx/>
              <a:buNone/>
            </a:pPr>
            <a:endParaRPr lang="en-US" sz="1400" dirty="0" smtClean="0">
              <a:latin typeface="Courier" charset="0"/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  public Student(String studentNumber, int mark) {</a:t>
            </a:r>
          </a:p>
          <a:p>
            <a:pPr lvl="1">
              <a:buFontTx/>
              <a:buNone/>
            </a:pPr>
            <a:r>
              <a:rPr lang="en-AU" sz="1400" dirty="0" smtClean="0">
                <a:latin typeface="Courier" charset="0"/>
                <a:ea typeface="ＭＳ Ｐゴシック" charset="0"/>
              </a:rPr>
              <a:t>    this.studentNumber = studentNumber;</a:t>
            </a:r>
          </a:p>
          <a:p>
            <a:pPr lvl="1">
              <a:buFontTx/>
              <a:buNone/>
            </a:pPr>
            <a:r>
              <a:rPr lang="en-AU" sz="1400" dirty="0" smtClean="0">
                <a:latin typeface="Courier" charset="0"/>
                <a:ea typeface="ＭＳ Ｐゴシック" charset="0"/>
              </a:rPr>
              <a:t>    this.mark = mark;</a:t>
            </a:r>
          </a:p>
          <a:p>
            <a:pPr lvl="1">
              <a:buFontTx/>
              <a:buNone/>
            </a:pPr>
            <a:r>
              <a:rPr lang="en-AU" sz="1400" dirty="0" smtClean="0">
                <a:latin typeface="Courier" charset="0"/>
                <a:ea typeface="ＭＳ Ｐゴシック" charset="0"/>
              </a:rPr>
              <a:t>  }</a:t>
            </a:r>
          </a:p>
          <a:p>
            <a:pPr lvl="1">
              <a:buFontTx/>
              <a:buNone/>
            </a:pPr>
            <a:endParaRPr lang="en-US" sz="1400" dirty="0" smtClean="0">
              <a:latin typeface="Courier" charset="0"/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  public String getStudentNumber() {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    return studentNumber;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  }</a:t>
            </a:r>
          </a:p>
          <a:p>
            <a:pPr lvl="1">
              <a:buFontTx/>
              <a:buNone/>
            </a:pPr>
            <a:endParaRPr lang="en-US" sz="1400" dirty="0" smtClean="0">
              <a:latin typeface="Courier" charset="0"/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  public int getMark() {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    return mark;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  }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" charset="0"/>
                <a:ea typeface="ＭＳ Ｐゴシック" charset="0"/>
              </a:rPr>
              <a:t>}</a:t>
            </a:r>
            <a:endParaRPr lang="en-US" sz="1400" dirty="0">
              <a:latin typeface="Courier" charset="0"/>
              <a:ea typeface="ＭＳ Ｐゴシック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5664426" y="4646386"/>
            <a:ext cx="2892199" cy="156966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/>
              <a:t>A skeleton version of a possible </a:t>
            </a:r>
            <a:r>
              <a:rPr lang="en-AU" b="0" dirty="0">
                <a:latin typeface="Courier" charset="0"/>
              </a:rPr>
              <a:t>Student</a:t>
            </a:r>
            <a:r>
              <a:rPr lang="en-AU" b="0" dirty="0"/>
              <a:t> class in a student records system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95406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unit list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09600" y="1524000"/>
            <a:ext cx="83058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AU" sz="2800" dirty="0" smtClean="0">
              <a:latin typeface="Courier" panose="020604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AU" sz="2000" dirty="0" smtClean="0">
                <a:latin typeface="Courier" panose="02060409020205020404" pitchFamily="49" charset="0"/>
              </a:rPr>
              <a:t>Student[] unitList;</a:t>
            </a:r>
          </a:p>
          <a:p>
            <a:pPr>
              <a:lnSpc>
                <a:spcPct val="90000"/>
              </a:lnSpc>
              <a:buFontTx/>
              <a:buNone/>
            </a:pPr>
            <a:endParaRPr lang="en-AU" sz="2000" dirty="0" smtClean="0">
              <a:latin typeface="Courier" panose="020604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AU" sz="2000" dirty="0" smtClean="0">
              <a:latin typeface="Courier" panose="020604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AU" sz="2000" dirty="0" smtClean="0">
                <a:latin typeface="Courier" panose="02060409020205020404" pitchFamily="49" charset="0"/>
              </a:rPr>
              <a:t>unitList = new Student[numStudents];</a:t>
            </a:r>
          </a:p>
          <a:p>
            <a:pPr>
              <a:lnSpc>
                <a:spcPct val="90000"/>
              </a:lnSpc>
              <a:buFontTx/>
              <a:buNone/>
            </a:pPr>
            <a:endParaRPr lang="en-AU" sz="2000" dirty="0" smtClean="0">
              <a:latin typeface="Courier" panose="020604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AU" sz="2000" dirty="0" smtClean="0">
              <a:latin typeface="Courier" panose="02060409020205020404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AU" sz="2000" dirty="0" smtClean="0">
                <a:latin typeface="Courier" panose="02060409020205020404" pitchFamily="49" charset="0"/>
              </a:rPr>
              <a:t>unitList[0] = new Student(</a:t>
            </a:r>
            <a:r>
              <a:rPr lang="ja-JP" altLang="en-AU" sz="2000" dirty="0" smtClean="0">
                <a:latin typeface="Courier" panose="02060409020205020404" pitchFamily="49" charset="0"/>
              </a:rPr>
              <a:t>“</a:t>
            </a:r>
            <a:r>
              <a:rPr lang="en-AU" sz="2000" dirty="0" smtClean="0">
                <a:latin typeface="Courier" panose="02060409020205020404" pitchFamily="49" charset="0"/>
              </a:rPr>
              <a:t>042371X</a:t>
            </a:r>
            <a:r>
              <a:rPr lang="ja-JP" altLang="en-AU" sz="2000" dirty="0" smtClean="0">
                <a:latin typeface="Courier" panose="02060409020205020404" pitchFamily="49" charset="0"/>
              </a:rPr>
              <a:t>”</a:t>
            </a:r>
            <a:r>
              <a:rPr lang="en-AU" sz="2000" dirty="0" smtClean="0">
                <a:latin typeface="Courier" panose="02060409020205020404" pitchFamily="49" charset="0"/>
              </a:rPr>
              <a:t>,64);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AU" sz="2000" dirty="0" smtClean="0">
                <a:latin typeface="Courier" panose="02060409020205020404" pitchFamily="49" charset="0"/>
              </a:rPr>
              <a:t>unitList[1] = new Student(</a:t>
            </a:r>
            <a:r>
              <a:rPr lang="ja-JP" altLang="en-AU" sz="2000" dirty="0" smtClean="0">
                <a:latin typeface="Courier" panose="02060409020205020404" pitchFamily="49" charset="0"/>
              </a:rPr>
              <a:t>“</a:t>
            </a:r>
            <a:r>
              <a:rPr lang="en-AU" sz="2000" dirty="0" smtClean="0">
                <a:latin typeface="Courier" panose="02060409020205020404" pitchFamily="49" charset="0"/>
              </a:rPr>
              <a:t>0499731</a:t>
            </a:r>
            <a:r>
              <a:rPr lang="ja-JP" altLang="en-AU" sz="2000" dirty="0" smtClean="0">
                <a:latin typeface="Courier" panose="02060409020205020404" pitchFamily="49" charset="0"/>
              </a:rPr>
              <a:t>”</a:t>
            </a:r>
            <a:r>
              <a:rPr lang="en-AU" sz="2000" dirty="0" smtClean="0">
                <a:latin typeface="Courier" panose="02060409020205020404" pitchFamily="49" charset="0"/>
              </a:rPr>
              <a:t>,72);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AU" sz="2000" dirty="0" smtClean="0">
                <a:latin typeface="Courier" panose="02060409020205020404" pitchFamily="49" charset="0"/>
              </a:rPr>
              <a:t>unitList[2] = new Student(</a:t>
            </a:r>
            <a:r>
              <a:rPr lang="ja-JP" altLang="en-AU" sz="2000" dirty="0" smtClean="0">
                <a:latin typeface="Courier" panose="02060409020205020404" pitchFamily="49" charset="0"/>
              </a:rPr>
              <a:t>“</a:t>
            </a:r>
            <a:r>
              <a:rPr lang="en-AU" sz="2000" dirty="0" smtClean="0">
                <a:latin typeface="Courier" panose="02060409020205020404" pitchFamily="49" charset="0"/>
              </a:rPr>
              <a:t>0400127</a:t>
            </a:r>
            <a:r>
              <a:rPr lang="ja-JP" altLang="en-AU" sz="2000" dirty="0" smtClean="0">
                <a:latin typeface="Courier" panose="02060409020205020404" pitchFamily="49" charset="0"/>
              </a:rPr>
              <a:t>”</a:t>
            </a:r>
            <a:r>
              <a:rPr lang="en-AU" sz="2000" dirty="0" smtClean="0">
                <a:latin typeface="Courier" panose="02060409020205020404" pitchFamily="49" charset="0"/>
              </a:rPr>
              <a:t>,55);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AU" sz="2000" dirty="0" smtClean="0">
                <a:latin typeface="Courier" panose="02060409020205020404" pitchFamily="49" charset="0"/>
              </a:rPr>
              <a:t>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AU" sz="2000" dirty="0" smtClean="0">
                <a:latin typeface="Courier" panose="02060409020205020404" pitchFamily="49" charset="0"/>
              </a:rPr>
              <a:t>unitList[numStudents-1] = new Student(</a:t>
            </a:r>
            <a:r>
              <a:rPr lang="ja-JP" altLang="en-AU" sz="2000" dirty="0" smtClean="0">
                <a:latin typeface="Courier" panose="02060409020205020404" pitchFamily="49" charset="0"/>
              </a:rPr>
              <a:t>“</a:t>
            </a:r>
            <a:r>
              <a:rPr lang="en-AU" sz="2000" dirty="0" smtClean="0">
                <a:latin typeface="Courier" panose="02060409020205020404" pitchFamily="49" charset="0"/>
              </a:rPr>
              <a:t>0401332</a:t>
            </a:r>
            <a:r>
              <a:rPr lang="ja-JP" altLang="en-AU" sz="2000" dirty="0" smtClean="0">
                <a:latin typeface="Courier" panose="02060409020205020404" pitchFamily="49" charset="0"/>
              </a:rPr>
              <a:t>”</a:t>
            </a:r>
            <a:r>
              <a:rPr lang="en-AU" sz="2000" dirty="0" smtClean="0">
                <a:latin typeface="Courier" panose="02060409020205020404" pitchFamily="49" charset="0"/>
              </a:rPr>
              <a:t>,85);</a:t>
            </a:r>
            <a:endParaRPr lang="en-AU" dirty="0" smtClean="0">
              <a:latin typeface="Courier" panose="02060409020205020404" pitchFamily="49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755571" y="1905000"/>
            <a:ext cx="1395413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AU" b="0" i="1" dirty="0"/>
              <a:t> Declare</a:t>
            </a:r>
            <a:endParaRPr lang="en-US" b="0" i="1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351475" y="2915142"/>
            <a:ext cx="1395412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AU" b="0" i="1" dirty="0"/>
              <a:t> Create</a:t>
            </a:r>
            <a:endParaRPr lang="en-US" b="0" i="1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922292" y="4267200"/>
            <a:ext cx="1395413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AU" b="0" i="1" dirty="0"/>
              <a:t> Populate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6478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three steps 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 dirty="0"/>
          </a:p>
        </p:txBody>
      </p:sp>
      <p:cxnSp>
        <p:nvCxnSpPr>
          <p:cNvPr id="155" name="AutoShape 37"/>
          <p:cNvCxnSpPr>
            <a:cxnSpLocks noChangeShapeType="1"/>
          </p:cNvCxnSpPr>
          <p:nvPr/>
        </p:nvCxnSpPr>
        <p:spPr bwMode="auto">
          <a:xfrm rot="5400000" flipV="1">
            <a:off x="1880501" y="4886416"/>
            <a:ext cx="685800" cy="1257300"/>
          </a:xfrm>
          <a:prstGeom prst="curvedConnector4">
            <a:avLst>
              <a:gd name="adj1" fmla="val -33333"/>
              <a:gd name="adj2" fmla="val 6515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6" name="AutoShape 38"/>
          <p:cNvSpPr>
            <a:spLocks noChangeArrowheads="1"/>
          </p:cNvSpPr>
          <p:nvPr/>
        </p:nvSpPr>
        <p:spPr bwMode="auto">
          <a:xfrm>
            <a:off x="2599638" y="5324566"/>
            <a:ext cx="5275263" cy="990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" name="AutoShape 39"/>
          <p:cNvSpPr>
            <a:spLocks noChangeArrowheads="1"/>
          </p:cNvSpPr>
          <p:nvPr/>
        </p:nvSpPr>
        <p:spPr bwMode="auto">
          <a:xfrm>
            <a:off x="910538" y="5476966"/>
            <a:ext cx="1196975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AU" sz="2000" b="0" dirty="0" smtClean="0">
                <a:latin typeface="Courier" charset="0"/>
              </a:rPr>
              <a:t> unit</a:t>
            </a:r>
            <a:endParaRPr lang="en-AU" dirty="0"/>
          </a:p>
        </p:txBody>
      </p:sp>
      <p:grpSp>
        <p:nvGrpSpPr>
          <p:cNvPr id="158" name="Group 40"/>
          <p:cNvGrpSpPr>
            <a:grpSpLocks/>
          </p:cNvGrpSpPr>
          <p:nvPr/>
        </p:nvGrpSpPr>
        <p:grpSpPr bwMode="auto">
          <a:xfrm>
            <a:off x="2739338" y="5599204"/>
            <a:ext cx="985838" cy="487362"/>
            <a:chOff x="2448" y="3648"/>
            <a:chExt cx="768" cy="336"/>
          </a:xfrm>
        </p:grpSpPr>
        <p:sp>
          <p:nvSpPr>
            <p:cNvPr id="159" name="AutoShape 41"/>
            <p:cNvSpPr>
              <a:spLocks noChangeArrowheads="1"/>
            </p:cNvSpPr>
            <p:nvPr/>
          </p:nvSpPr>
          <p:spPr bwMode="auto">
            <a:xfrm>
              <a:off x="2448" y="3648"/>
              <a:ext cx="768" cy="336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AU" sz="1600" b="0" dirty="0">
                  <a:latin typeface="Courier" charset="0"/>
                </a:rPr>
                <a:t>unit[0]</a:t>
              </a:r>
              <a:endParaRPr lang="en-AU" dirty="0"/>
            </a:p>
          </p:txBody>
        </p:sp>
        <p:sp>
          <p:nvSpPr>
            <p:cNvPr id="160" name="Line 42"/>
            <p:cNvSpPr>
              <a:spLocks noChangeShapeType="1"/>
            </p:cNvSpPr>
            <p:nvPr/>
          </p:nvSpPr>
          <p:spPr bwMode="auto">
            <a:xfrm>
              <a:off x="2544" y="36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61" name="AutoShape 43"/>
          <p:cNvSpPr>
            <a:spLocks noChangeArrowheads="1"/>
          </p:cNvSpPr>
          <p:nvPr/>
        </p:nvSpPr>
        <p:spPr bwMode="auto">
          <a:xfrm>
            <a:off x="2971113" y="5476966"/>
            <a:ext cx="522288" cy="2444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62" name="Group 44"/>
          <p:cNvGrpSpPr>
            <a:grpSpLocks/>
          </p:cNvGrpSpPr>
          <p:nvPr/>
        </p:nvGrpSpPr>
        <p:grpSpPr bwMode="auto">
          <a:xfrm>
            <a:off x="3725176" y="5599204"/>
            <a:ext cx="984250" cy="487362"/>
            <a:chOff x="2448" y="3648"/>
            <a:chExt cx="768" cy="336"/>
          </a:xfrm>
        </p:grpSpPr>
        <p:sp>
          <p:nvSpPr>
            <p:cNvPr id="163" name="AutoShape 45"/>
            <p:cNvSpPr>
              <a:spLocks noChangeArrowheads="1"/>
            </p:cNvSpPr>
            <p:nvPr/>
          </p:nvSpPr>
          <p:spPr bwMode="auto">
            <a:xfrm>
              <a:off x="2448" y="3648"/>
              <a:ext cx="768" cy="336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AU" sz="1600" b="0" dirty="0">
                  <a:latin typeface="Courier" charset="0"/>
                </a:rPr>
                <a:t>unit[1]</a:t>
              </a:r>
              <a:endParaRPr lang="en-AU" dirty="0"/>
            </a:p>
          </p:txBody>
        </p:sp>
        <p:sp>
          <p:nvSpPr>
            <p:cNvPr id="164" name="Line 46"/>
            <p:cNvSpPr>
              <a:spLocks noChangeShapeType="1"/>
            </p:cNvSpPr>
            <p:nvPr/>
          </p:nvSpPr>
          <p:spPr bwMode="auto">
            <a:xfrm>
              <a:off x="2544" y="36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65" name="AutoShape 47"/>
          <p:cNvSpPr>
            <a:spLocks noChangeArrowheads="1"/>
          </p:cNvSpPr>
          <p:nvPr/>
        </p:nvSpPr>
        <p:spPr bwMode="auto">
          <a:xfrm>
            <a:off x="3955363" y="5476966"/>
            <a:ext cx="522288" cy="2444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66" name="Group 48"/>
          <p:cNvGrpSpPr>
            <a:grpSpLocks/>
          </p:cNvGrpSpPr>
          <p:nvPr/>
        </p:nvGrpSpPr>
        <p:grpSpPr bwMode="auto">
          <a:xfrm>
            <a:off x="4709426" y="5599204"/>
            <a:ext cx="984250" cy="487362"/>
            <a:chOff x="2448" y="3648"/>
            <a:chExt cx="768" cy="336"/>
          </a:xfrm>
        </p:grpSpPr>
        <p:sp>
          <p:nvSpPr>
            <p:cNvPr id="167" name="AutoShape 49"/>
            <p:cNvSpPr>
              <a:spLocks noChangeArrowheads="1"/>
            </p:cNvSpPr>
            <p:nvPr/>
          </p:nvSpPr>
          <p:spPr bwMode="auto">
            <a:xfrm>
              <a:off x="2448" y="3648"/>
              <a:ext cx="768" cy="336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AU" sz="1600" b="0" dirty="0">
                  <a:latin typeface="Courier" charset="0"/>
                </a:rPr>
                <a:t>unit[2]</a:t>
              </a:r>
              <a:endParaRPr lang="en-AU" dirty="0"/>
            </a:p>
          </p:txBody>
        </p:sp>
        <p:sp>
          <p:nvSpPr>
            <p:cNvPr id="168" name="Line 50"/>
            <p:cNvSpPr>
              <a:spLocks noChangeShapeType="1"/>
            </p:cNvSpPr>
            <p:nvPr/>
          </p:nvSpPr>
          <p:spPr bwMode="auto">
            <a:xfrm>
              <a:off x="2544" y="36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69" name="AutoShape 51"/>
          <p:cNvSpPr>
            <a:spLocks noChangeArrowheads="1"/>
          </p:cNvSpPr>
          <p:nvPr/>
        </p:nvSpPr>
        <p:spPr bwMode="auto">
          <a:xfrm>
            <a:off x="4941201" y="5476966"/>
            <a:ext cx="520700" cy="2444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70" name="Group 52"/>
          <p:cNvGrpSpPr>
            <a:grpSpLocks/>
          </p:cNvGrpSpPr>
          <p:nvPr/>
        </p:nvGrpSpPr>
        <p:grpSpPr bwMode="auto">
          <a:xfrm>
            <a:off x="5693676" y="5599204"/>
            <a:ext cx="985837" cy="487362"/>
            <a:chOff x="2448" y="3648"/>
            <a:chExt cx="768" cy="336"/>
          </a:xfrm>
        </p:grpSpPr>
        <p:sp>
          <p:nvSpPr>
            <p:cNvPr id="171" name="AutoShape 53"/>
            <p:cNvSpPr>
              <a:spLocks noChangeArrowheads="1"/>
            </p:cNvSpPr>
            <p:nvPr/>
          </p:nvSpPr>
          <p:spPr bwMode="auto">
            <a:xfrm>
              <a:off x="2448" y="3648"/>
              <a:ext cx="768" cy="336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AU" sz="1600" b="0" dirty="0">
                  <a:latin typeface="Courier" charset="0"/>
                </a:rPr>
                <a:t>unit[3]</a:t>
              </a:r>
              <a:endParaRPr lang="en-AU" dirty="0"/>
            </a:p>
          </p:txBody>
        </p:sp>
        <p:sp>
          <p:nvSpPr>
            <p:cNvPr id="172" name="Line 54"/>
            <p:cNvSpPr>
              <a:spLocks noChangeShapeType="1"/>
            </p:cNvSpPr>
            <p:nvPr/>
          </p:nvSpPr>
          <p:spPr bwMode="auto">
            <a:xfrm>
              <a:off x="2544" y="36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73" name="AutoShape 55"/>
          <p:cNvSpPr>
            <a:spLocks noChangeArrowheads="1"/>
          </p:cNvSpPr>
          <p:nvPr/>
        </p:nvSpPr>
        <p:spPr bwMode="auto">
          <a:xfrm>
            <a:off x="5925451" y="5476966"/>
            <a:ext cx="522287" cy="2444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74" name="Group 56"/>
          <p:cNvGrpSpPr>
            <a:grpSpLocks/>
          </p:cNvGrpSpPr>
          <p:nvPr/>
        </p:nvGrpSpPr>
        <p:grpSpPr bwMode="auto">
          <a:xfrm>
            <a:off x="6679513" y="5599204"/>
            <a:ext cx="984250" cy="487362"/>
            <a:chOff x="2448" y="3648"/>
            <a:chExt cx="768" cy="336"/>
          </a:xfrm>
        </p:grpSpPr>
        <p:sp>
          <p:nvSpPr>
            <p:cNvPr id="175" name="AutoShape 57"/>
            <p:cNvSpPr>
              <a:spLocks noChangeArrowheads="1"/>
            </p:cNvSpPr>
            <p:nvPr/>
          </p:nvSpPr>
          <p:spPr bwMode="auto">
            <a:xfrm>
              <a:off x="2448" y="3648"/>
              <a:ext cx="768" cy="336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AU" sz="1600" b="0" dirty="0">
                  <a:latin typeface="Courier" charset="0"/>
                </a:rPr>
                <a:t>unit[4]</a:t>
              </a:r>
              <a:endParaRPr lang="en-AU" dirty="0"/>
            </a:p>
          </p:txBody>
        </p:sp>
        <p:sp>
          <p:nvSpPr>
            <p:cNvPr id="176" name="Line 58"/>
            <p:cNvSpPr>
              <a:spLocks noChangeShapeType="1"/>
            </p:cNvSpPr>
            <p:nvPr/>
          </p:nvSpPr>
          <p:spPr bwMode="auto">
            <a:xfrm>
              <a:off x="2544" y="36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77" name="AutoShape 59"/>
          <p:cNvSpPr>
            <a:spLocks noChangeArrowheads="1"/>
          </p:cNvSpPr>
          <p:nvPr/>
        </p:nvSpPr>
        <p:spPr bwMode="auto">
          <a:xfrm>
            <a:off x="6909701" y="5476966"/>
            <a:ext cx="522287" cy="2444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8" name="Text Box 60"/>
          <p:cNvSpPr txBox="1">
            <a:spLocks noChangeArrowheads="1"/>
          </p:cNvSpPr>
          <p:nvPr/>
        </p:nvSpPr>
        <p:spPr bwMode="auto">
          <a:xfrm>
            <a:off x="2950476" y="5400766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null</a:t>
            </a:r>
            <a:endParaRPr lang="en-AU" b="0" dirty="0">
              <a:latin typeface="Courier" charset="0"/>
            </a:endParaRPr>
          </a:p>
        </p:txBody>
      </p:sp>
      <p:sp>
        <p:nvSpPr>
          <p:cNvPr id="179" name="Text Box 61"/>
          <p:cNvSpPr txBox="1">
            <a:spLocks noChangeArrowheads="1"/>
          </p:cNvSpPr>
          <p:nvPr/>
        </p:nvSpPr>
        <p:spPr bwMode="auto">
          <a:xfrm>
            <a:off x="3936313" y="5400766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null</a:t>
            </a:r>
            <a:endParaRPr lang="en-AU" b="0" dirty="0">
              <a:latin typeface="Courier" charset="0"/>
            </a:endParaRPr>
          </a:p>
        </p:txBody>
      </p:sp>
      <p:sp>
        <p:nvSpPr>
          <p:cNvPr id="180" name="Text Box 62"/>
          <p:cNvSpPr txBox="1">
            <a:spLocks noChangeArrowheads="1"/>
          </p:cNvSpPr>
          <p:nvPr/>
        </p:nvSpPr>
        <p:spPr bwMode="auto">
          <a:xfrm>
            <a:off x="4920563" y="5400766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null</a:t>
            </a:r>
            <a:endParaRPr lang="en-AU" b="0" dirty="0">
              <a:latin typeface="Courier" charset="0"/>
            </a:endParaRPr>
          </a:p>
        </p:txBody>
      </p:sp>
      <p:sp>
        <p:nvSpPr>
          <p:cNvPr id="181" name="Text Box 63"/>
          <p:cNvSpPr txBox="1">
            <a:spLocks noChangeArrowheads="1"/>
          </p:cNvSpPr>
          <p:nvPr/>
        </p:nvSpPr>
        <p:spPr bwMode="auto">
          <a:xfrm>
            <a:off x="5904813" y="5400766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null</a:t>
            </a:r>
            <a:endParaRPr lang="en-AU" b="0" dirty="0">
              <a:latin typeface="Courier" charset="0"/>
            </a:endParaRPr>
          </a:p>
        </p:txBody>
      </p:sp>
      <p:sp>
        <p:nvSpPr>
          <p:cNvPr id="182" name="Text Box 64"/>
          <p:cNvSpPr txBox="1">
            <a:spLocks noChangeArrowheads="1"/>
          </p:cNvSpPr>
          <p:nvPr/>
        </p:nvSpPr>
        <p:spPr bwMode="auto">
          <a:xfrm>
            <a:off x="6889063" y="5400766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null</a:t>
            </a:r>
            <a:endParaRPr lang="en-AU" b="0" dirty="0">
              <a:latin typeface="Courier" charset="0"/>
            </a:endParaRPr>
          </a:p>
        </p:txBody>
      </p:sp>
      <p:grpSp>
        <p:nvGrpSpPr>
          <p:cNvPr id="183" name="Group 65"/>
          <p:cNvGrpSpPr>
            <a:grpSpLocks/>
          </p:cNvGrpSpPr>
          <p:nvPr/>
        </p:nvGrpSpPr>
        <p:grpSpPr bwMode="auto">
          <a:xfrm>
            <a:off x="1121676" y="5172166"/>
            <a:ext cx="703262" cy="457200"/>
            <a:chOff x="1536" y="3024"/>
            <a:chExt cx="480" cy="288"/>
          </a:xfrm>
        </p:grpSpPr>
        <p:sp>
          <p:nvSpPr>
            <p:cNvPr id="184" name="AutoShape 66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5" name="Rectangle 67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6" name="Line 68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7" name="Line 69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8" name="Line 70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189" name="Group 71"/>
          <p:cNvGrpSpPr>
            <a:grpSpLocks/>
          </p:cNvGrpSpPr>
          <p:nvPr/>
        </p:nvGrpSpPr>
        <p:grpSpPr bwMode="auto">
          <a:xfrm>
            <a:off x="2810776" y="4181566"/>
            <a:ext cx="842962" cy="1524000"/>
            <a:chOff x="2016" y="2352"/>
            <a:chExt cx="576" cy="960"/>
          </a:xfrm>
        </p:grpSpPr>
        <p:grpSp>
          <p:nvGrpSpPr>
            <p:cNvPr id="190" name="Group 72"/>
            <p:cNvGrpSpPr>
              <a:grpSpLocks/>
            </p:cNvGrpSpPr>
            <p:nvPr/>
          </p:nvGrpSpPr>
          <p:grpSpPr bwMode="auto">
            <a:xfrm>
              <a:off x="2064" y="3120"/>
              <a:ext cx="480" cy="192"/>
              <a:chOff x="1536" y="3024"/>
              <a:chExt cx="480" cy="288"/>
            </a:xfrm>
          </p:grpSpPr>
          <p:sp>
            <p:nvSpPr>
              <p:cNvPr id="194" name="AutoShape 73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95" name="Rectangle 74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96" name="Line 75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97" name="Line 76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98" name="Line 77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91" name="Group 78"/>
            <p:cNvGrpSpPr>
              <a:grpSpLocks/>
            </p:cNvGrpSpPr>
            <p:nvPr/>
          </p:nvGrpSpPr>
          <p:grpSpPr bwMode="auto">
            <a:xfrm>
              <a:off x="2016" y="2352"/>
              <a:ext cx="576" cy="768"/>
              <a:chOff x="2016" y="2352"/>
              <a:chExt cx="576" cy="768"/>
            </a:xfrm>
          </p:grpSpPr>
          <p:sp>
            <p:nvSpPr>
              <p:cNvPr id="192" name="AutoShape 79"/>
              <p:cNvSpPr>
                <a:spLocks noChangeArrowheads="1"/>
              </p:cNvSpPr>
              <p:nvPr/>
            </p:nvSpPr>
            <p:spPr bwMode="auto">
              <a:xfrm>
                <a:off x="2016" y="2352"/>
                <a:ext cx="576" cy="480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cxnSp>
            <p:nvCxnSpPr>
              <p:cNvPr id="193" name="AutoShape 80"/>
              <p:cNvCxnSpPr>
                <a:cxnSpLocks noChangeShapeType="1"/>
                <a:stCxn id="194" idx="0"/>
                <a:endCxn id="192" idx="2"/>
              </p:cNvCxnSpPr>
              <p:nvPr/>
            </p:nvCxnSpPr>
            <p:spPr bwMode="auto">
              <a:xfrm flipV="1">
                <a:off x="2304" y="2832"/>
                <a:ext cx="0" cy="288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99" name="Group 81"/>
          <p:cNvGrpSpPr>
            <a:grpSpLocks/>
          </p:cNvGrpSpPr>
          <p:nvPr/>
        </p:nvGrpSpPr>
        <p:grpSpPr bwMode="auto">
          <a:xfrm>
            <a:off x="3795026" y="4181566"/>
            <a:ext cx="844550" cy="1524000"/>
            <a:chOff x="2688" y="2352"/>
            <a:chExt cx="576" cy="960"/>
          </a:xfrm>
        </p:grpSpPr>
        <p:grpSp>
          <p:nvGrpSpPr>
            <p:cNvPr id="200" name="Group 82"/>
            <p:cNvGrpSpPr>
              <a:grpSpLocks/>
            </p:cNvGrpSpPr>
            <p:nvPr/>
          </p:nvGrpSpPr>
          <p:grpSpPr bwMode="auto">
            <a:xfrm>
              <a:off x="2736" y="3120"/>
              <a:ext cx="480" cy="192"/>
              <a:chOff x="1536" y="3024"/>
              <a:chExt cx="480" cy="288"/>
            </a:xfrm>
          </p:grpSpPr>
          <p:sp>
            <p:nvSpPr>
              <p:cNvPr id="203" name="AutoShape 83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04" name="Rectangle 84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05" name="Line 85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06" name="Line 86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07" name="Line 87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01" name="AutoShape 88"/>
            <p:cNvSpPr>
              <a:spLocks noChangeArrowheads="1"/>
            </p:cNvSpPr>
            <p:nvPr/>
          </p:nvSpPr>
          <p:spPr bwMode="auto">
            <a:xfrm>
              <a:off x="2688" y="2352"/>
              <a:ext cx="576" cy="48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cxnSp>
          <p:nvCxnSpPr>
            <p:cNvPr id="202" name="AutoShape 89"/>
            <p:cNvCxnSpPr>
              <a:cxnSpLocks noChangeShapeType="1"/>
              <a:endCxn id="201" idx="2"/>
            </p:cNvCxnSpPr>
            <p:nvPr/>
          </p:nvCxnSpPr>
          <p:spPr bwMode="auto">
            <a:xfrm flipV="1">
              <a:off x="2976" y="2832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08" name="Group 90"/>
          <p:cNvGrpSpPr>
            <a:grpSpLocks/>
          </p:cNvGrpSpPr>
          <p:nvPr/>
        </p:nvGrpSpPr>
        <p:grpSpPr bwMode="auto">
          <a:xfrm>
            <a:off x="4779276" y="4181566"/>
            <a:ext cx="844550" cy="1524000"/>
            <a:chOff x="4704" y="2352"/>
            <a:chExt cx="576" cy="960"/>
          </a:xfrm>
        </p:grpSpPr>
        <p:grpSp>
          <p:nvGrpSpPr>
            <p:cNvPr id="209" name="Group 91"/>
            <p:cNvGrpSpPr>
              <a:grpSpLocks/>
            </p:cNvGrpSpPr>
            <p:nvPr/>
          </p:nvGrpSpPr>
          <p:grpSpPr bwMode="auto">
            <a:xfrm>
              <a:off x="4752" y="3120"/>
              <a:ext cx="480" cy="192"/>
              <a:chOff x="1536" y="3024"/>
              <a:chExt cx="480" cy="288"/>
            </a:xfrm>
          </p:grpSpPr>
          <p:sp>
            <p:nvSpPr>
              <p:cNvPr id="212" name="AutoShape 92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3" name="Rectangle 93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" name="Line 94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" name="Line 95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" name="Line 96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" name="AutoShape 97"/>
            <p:cNvSpPr>
              <a:spLocks noChangeArrowheads="1"/>
            </p:cNvSpPr>
            <p:nvPr/>
          </p:nvSpPr>
          <p:spPr bwMode="auto">
            <a:xfrm>
              <a:off x="4704" y="2352"/>
              <a:ext cx="576" cy="48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cxnSp>
          <p:nvCxnSpPr>
            <p:cNvPr id="211" name="AutoShape 98"/>
            <p:cNvCxnSpPr>
              <a:cxnSpLocks noChangeShapeType="1"/>
              <a:endCxn id="210" idx="2"/>
            </p:cNvCxnSpPr>
            <p:nvPr/>
          </p:nvCxnSpPr>
          <p:spPr bwMode="auto">
            <a:xfrm flipV="1">
              <a:off x="4992" y="2832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17" name="Group 99"/>
          <p:cNvGrpSpPr>
            <a:grpSpLocks/>
          </p:cNvGrpSpPr>
          <p:nvPr/>
        </p:nvGrpSpPr>
        <p:grpSpPr bwMode="auto">
          <a:xfrm>
            <a:off x="5765113" y="4181566"/>
            <a:ext cx="842963" cy="1524000"/>
            <a:chOff x="4032" y="2352"/>
            <a:chExt cx="576" cy="960"/>
          </a:xfrm>
        </p:grpSpPr>
        <p:grpSp>
          <p:nvGrpSpPr>
            <p:cNvPr id="218" name="Group 100"/>
            <p:cNvGrpSpPr>
              <a:grpSpLocks/>
            </p:cNvGrpSpPr>
            <p:nvPr/>
          </p:nvGrpSpPr>
          <p:grpSpPr bwMode="auto">
            <a:xfrm>
              <a:off x="4080" y="3120"/>
              <a:ext cx="480" cy="192"/>
              <a:chOff x="1536" y="3024"/>
              <a:chExt cx="480" cy="288"/>
            </a:xfrm>
          </p:grpSpPr>
          <p:sp>
            <p:nvSpPr>
              <p:cNvPr id="221" name="AutoShape 101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22" name="Rectangle 102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23" name="Line 103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24" name="Line 104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25" name="Line 105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9" name="AutoShape 106"/>
            <p:cNvSpPr>
              <a:spLocks noChangeArrowheads="1"/>
            </p:cNvSpPr>
            <p:nvPr/>
          </p:nvSpPr>
          <p:spPr bwMode="auto">
            <a:xfrm>
              <a:off x="4032" y="2352"/>
              <a:ext cx="576" cy="48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cxnSp>
          <p:nvCxnSpPr>
            <p:cNvPr id="220" name="AutoShape 107"/>
            <p:cNvCxnSpPr>
              <a:cxnSpLocks noChangeShapeType="1"/>
              <a:endCxn id="219" idx="2"/>
            </p:cNvCxnSpPr>
            <p:nvPr/>
          </p:nvCxnSpPr>
          <p:spPr bwMode="auto">
            <a:xfrm flipV="1">
              <a:off x="4320" y="2832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26" name="Group 108"/>
          <p:cNvGrpSpPr>
            <a:grpSpLocks/>
          </p:cNvGrpSpPr>
          <p:nvPr/>
        </p:nvGrpSpPr>
        <p:grpSpPr bwMode="auto">
          <a:xfrm>
            <a:off x="6749363" y="4181566"/>
            <a:ext cx="844550" cy="1524000"/>
            <a:chOff x="3360" y="2352"/>
            <a:chExt cx="576" cy="960"/>
          </a:xfrm>
        </p:grpSpPr>
        <p:grpSp>
          <p:nvGrpSpPr>
            <p:cNvPr id="227" name="Group 109"/>
            <p:cNvGrpSpPr>
              <a:grpSpLocks/>
            </p:cNvGrpSpPr>
            <p:nvPr/>
          </p:nvGrpSpPr>
          <p:grpSpPr bwMode="auto">
            <a:xfrm>
              <a:off x="3408" y="3120"/>
              <a:ext cx="480" cy="192"/>
              <a:chOff x="1536" y="3024"/>
              <a:chExt cx="480" cy="288"/>
            </a:xfrm>
          </p:grpSpPr>
          <p:sp>
            <p:nvSpPr>
              <p:cNvPr id="230" name="AutoShape 110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31" name="Rectangle 111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32" name="Line 112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33" name="Line 113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34" name="Line 114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28" name="AutoShape 115"/>
            <p:cNvSpPr>
              <a:spLocks noChangeArrowheads="1"/>
            </p:cNvSpPr>
            <p:nvPr/>
          </p:nvSpPr>
          <p:spPr bwMode="auto">
            <a:xfrm>
              <a:off x="3360" y="2352"/>
              <a:ext cx="576" cy="48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cxnSp>
          <p:nvCxnSpPr>
            <p:cNvPr id="229" name="AutoShape 116"/>
            <p:cNvCxnSpPr>
              <a:cxnSpLocks noChangeShapeType="1"/>
              <a:endCxn id="228" idx="2"/>
            </p:cNvCxnSpPr>
            <p:nvPr/>
          </p:nvCxnSpPr>
          <p:spPr bwMode="auto">
            <a:xfrm flipV="1">
              <a:off x="3648" y="2832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38" name="AutoShape 120"/>
          <p:cNvSpPr>
            <a:spLocks noChangeArrowheads="1"/>
          </p:cNvSpPr>
          <p:nvPr/>
        </p:nvSpPr>
        <p:spPr bwMode="auto">
          <a:xfrm>
            <a:off x="1044315" y="5315341"/>
            <a:ext cx="850900" cy="323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9" name="Text Box 121"/>
          <p:cNvSpPr txBox="1">
            <a:spLocks noChangeArrowheads="1"/>
          </p:cNvSpPr>
          <p:nvPr/>
        </p:nvSpPr>
        <p:spPr bwMode="auto">
          <a:xfrm>
            <a:off x="1152315" y="5315341"/>
            <a:ext cx="7826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null</a:t>
            </a:r>
            <a:endParaRPr lang="en-AU" b="0" dirty="0">
              <a:latin typeface="Courier" charset="0"/>
            </a:endParaRPr>
          </a:p>
        </p:txBody>
      </p:sp>
      <p:sp>
        <p:nvSpPr>
          <p:cNvPr id="90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Declare</a:t>
            </a:r>
          </a:p>
          <a:p>
            <a:r>
              <a:rPr lang="en-US" dirty="0" smtClean="0">
                <a:ea typeface="ＭＳ Ｐゴシック" charset="0"/>
              </a:rPr>
              <a:t>Create</a:t>
            </a:r>
          </a:p>
          <a:p>
            <a:pPr lvl="1"/>
            <a:r>
              <a:rPr lang="en-US" dirty="0" smtClean="0">
                <a:ea typeface="ＭＳ Ｐゴシック" charset="0"/>
              </a:rPr>
              <a:t>Using </a:t>
            </a:r>
            <a:r>
              <a:rPr lang="en-US" dirty="0" smtClean="0">
                <a:latin typeface="Courier" panose="02060409020205020404" pitchFamily="49" charset="0"/>
                <a:ea typeface="ＭＳ Ｐゴシック" charset="0"/>
              </a:rPr>
              <a:t>new </a:t>
            </a:r>
            <a:endParaRPr lang="en-US" dirty="0" smtClean="0">
              <a:latin typeface="Courier" panose="02060409020205020404" pitchFamily="49" charset="0"/>
              <a:ea typeface="ＭＳ Ｐゴシック" charset="0"/>
            </a:endParaRPr>
          </a:p>
          <a:p>
            <a:r>
              <a:rPr lang="en-US" dirty="0" smtClean="0">
                <a:ea typeface="ＭＳ Ｐゴシック" charset="0"/>
              </a:rPr>
              <a:t>Populate (repeatedly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 smtClean="0">
                <a:ea typeface="ＭＳ Ｐゴシック" charset="0"/>
              </a:rPr>
              <a:t>Each object needs </a:t>
            </a:r>
            <a:r>
              <a:rPr lang="en-US" dirty="0" smtClean="0">
                <a:latin typeface="Courier" panose="02060409020205020404" pitchFamily="49" charset="0"/>
                <a:ea typeface="ＭＳ Ｐゴシック" charset="0"/>
              </a:rPr>
              <a:t>new</a:t>
            </a:r>
            <a:r>
              <a:rPr lang="en-US" dirty="0" smtClean="0">
                <a:ea typeface="ＭＳ Ｐゴシック" charset="0"/>
              </a:rPr>
              <a:t> to be executed</a:t>
            </a:r>
            <a:r>
              <a:rPr lang="en-US" dirty="0" smtClean="0">
                <a:ea typeface="ＭＳ Ｐゴシック" charset="0"/>
              </a:rPr>
              <a:t> </a:t>
            </a:r>
            <a:endParaRPr lang="en-US" dirty="0" smtClean="0">
              <a:ea typeface="ＭＳ Ｐゴシック" charset="0"/>
            </a:endParaRPr>
          </a:p>
          <a:p>
            <a:pPr lvl="1"/>
            <a:endParaRPr lang="en-US" dirty="0" smtClean="0">
              <a:latin typeface="Courier" charset="0"/>
              <a:ea typeface="ＭＳ Ｐゴシック" charset="0"/>
            </a:endParaRPr>
          </a:p>
          <a:p>
            <a:pPr lvl="1"/>
            <a:endParaRPr lang="en-US" dirty="0" smtClean="0">
              <a:latin typeface="Courier" charset="0"/>
              <a:ea typeface="ＭＳ Ｐゴシック" charset="0"/>
            </a:endParaRPr>
          </a:p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93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/>
      <p:bldP spid="157" grpId="0" animBg="1"/>
      <p:bldP spid="161" grpId="0" animBg="1"/>
      <p:bldP spid="165" grpId="0" animBg="1"/>
      <p:bldP spid="169" grpId="0" animBg="1"/>
      <p:bldP spid="173" grpId="0" animBg="1"/>
      <p:bldP spid="177" grpId="0" animBg="1"/>
      <p:bldP spid="178" grpId="0"/>
      <p:bldP spid="179" grpId="0"/>
      <p:bldP spid="180" grpId="0"/>
      <p:bldP spid="181" grpId="0"/>
      <p:bldP spid="182" grpId="0"/>
      <p:bldP spid="238" grpId="0" animBg="1"/>
      <p:bldP spid="238" grpId="1" animBg="1"/>
      <p:bldP spid="239" grpId="0"/>
      <p:bldP spid="23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/>
              <a:t>a</a:t>
            </a:r>
            <a:r>
              <a:rPr lang="en-US" dirty="0" smtClean="0"/>
              <a:t>rrays of objects</a:t>
            </a:r>
            <a:endParaRPr lang="en-AU" dirty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77942" cy="4876800"/>
          </a:xfrm>
        </p:spPr>
        <p:txBody>
          <a:bodyPr/>
          <a:lstStyle/>
          <a:p>
            <a:r>
              <a:rPr lang="en-US" dirty="0" smtClean="0"/>
              <a:t>Using an array of objects is the same as using any array</a:t>
            </a:r>
          </a:p>
          <a:p>
            <a:pPr lvl="1"/>
            <a:r>
              <a:rPr lang="en-US" dirty="0" smtClean="0"/>
              <a:t>The syntax is the same, and elements can be used in the same ways</a:t>
            </a:r>
          </a:p>
          <a:p>
            <a:pPr lvl="1"/>
            <a:r>
              <a:rPr lang="en-US" dirty="0" smtClean="0"/>
              <a:t>You just need to remember that the elements are objects!  </a:t>
            </a:r>
            <a:endParaRPr lang="en-US" dirty="0">
              <a:latin typeface="Courier" charset="0"/>
              <a:ea typeface="ＭＳ Ｐゴシック" charset="0"/>
            </a:endParaRPr>
          </a:p>
          <a:p>
            <a:pPr lvl="1"/>
            <a:endParaRPr lang="en-US" dirty="0">
              <a:latin typeface="Courier" charset="0"/>
              <a:ea typeface="ＭＳ Ｐゴシック" charset="0"/>
            </a:endParaRPr>
          </a:p>
          <a:p>
            <a:pPr lvl="1"/>
            <a:endParaRPr lang="en-US" dirty="0">
              <a:latin typeface="Courier" charset="0"/>
              <a:ea typeface="ＭＳ Ｐゴシック" charset="0"/>
            </a:endParaRPr>
          </a:p>
          <a:p>
            <a:endParaRPr lang="en-US" dirty="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879163" y="3201851"/>
            <a:ext cx="8155979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</a:t>
            </a:r>
            <a:r>
              <a:rPr lang="en-US" b="0" dirty="0" smtClean="0">
                <a:latin typeface="Courier" charset="0"/>
              </a:rPr>
              <a:t>Student top(Student</a:t>
            </a:r>
            <a:r>
              <a:rPr lang="en-US" b="0" dirty="0">
                <a:latin typeface="Courier" charset="0"/>
              </a:rPr>
              <a:t>[] </a:t>
            </a:r>
            <a:r>
              <a:rPr lang="en-US" b="0" dirty="0" smtClean="0">
                <a:latin typeface="Courier" charset="0"/>
              </a:rPr>
              <a:t>unitlist) 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</a:t>
            </a:r>
            <a:r>
              <a:rPr lang="en-US" b="0" dirty="0" smtClean="0">
                <a:latin typeface="Courier" charset="0"/>
              </a:rPr>
              <a:t>Student top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unitlist[0</a:t>
            </a:r>
            <a:r>
              <a:rPr lang="en-US" b="0" dirty="0">
                <a:latin typeface="Courier" charset="0"/>
              </a:rPr>
              <a:t>];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(Student si : unitlist) 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if </a:t>
            </a:r>
            <a:r>
              <a:rPr lang="en-US" b="0" dirty="0" smtClean="0">
                <a:latin typeface="Courier" charset="0"/>
              </a:rPr>
              <a:t>(si.getMark() &gt; top.getMark()) 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           top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si;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</a:t>
            </a:r>
            <a:r>
              <a:rPr lang="en-US" b="0" dirty="0" smtClean="0">
                <a:latin typeface="Courier" charset="0"/>
              </a:rPr>
              <a:t>top;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0310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with </a:t>
            </a:r>
            <a:r>
              <a:rPr lang="en-US" dirty="0" smtClean="0">
                <a:latin typeface="Courier" panose="02060409020205020404" pitchFamily="49" charset="0"/>
              </a:rPr>
              <a:t>max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879164" y="2612571"/>
            <a:ext cx="745195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int max(int[] 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int </a:t>
            </a:r>
            <a:r>
              <a:rPr lang="en-US" b="0" dirty="0" smtClean="0">
                <a:latin typeface="Courier" charset="0"/>
              </a:rPr>
              <a:t>max </a:t>
            </a:r>
            <a:r>
              <a:rPr lang="en-US" b="0" dirty="0">
                <a:latin typeface="Courier" charset="0"/>
              </a:rPr>
              <a:t>= a[0];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(int i : a) 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if </a:t>
            </a:r>
            <a:r>
              <a:rPr lang="en-US" b="0" dirty="0" smtClean="0">
                <a:latin typeface="Courier" charset="0"/>
              </a:rPr>
              <a:t>(i &gt; max) 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           max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i;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max;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8012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5e-design">
  <a:themeElements>
    <a:clrScheme name="objects-first-4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jects-first-4e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objects-first-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</TotalTime>
  <Words>1233</Words>
  <Application>Microsoft Office PowerPoint</Application>
  <PresentationFormat>On-screen Show (4:3)</PresentationFormat>
  <Paragraphs>270</Paragraphs>
  <Slides>22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5e-design</vt:lpstr>
      <vt:lpstr>Clarity</vt:lpstr>
      <vt:lpstr>Arrays II </vt:lpstr>
      <vt:lpstr>Scope of this lecture</vt:lpstr>
      <vt:lpstr>Arrays of objects</vt:lpstr>
      <vt:lpstr>Arrays of objects</vt:lpstr>
      <vt:lpstr>A Student class</vt:lpstr>
      <vt:lpstr>Creating a unit list</vt:lpstr>
      <vt:lpstr>The three steps </vt:lpstr>
      <vt:lpstr>Using arrays of objects</vt:lpstr>
      <vt:lpstr>Compare with max</vt:lpstr>
      <vt:lpstr>Method signatures</vt:lpstr>
      <vt:lpstr>Initialisation</vt:lpstr>
      <vt:lpstr>Processing</vt:lpstr>
      <vt:lpstr>Return</vt:lpstr>
      <vt:lpstr>What if we want to find the highest mark?</vt:lpstr>
      <vt:lpstr>Much better to use the existing method!</vt:lpstr>
      <vt:lpstr>2D arrays</vt:lpstr>
      <vt:lpstr>2D arrays contd.</vt:lpstr>
      <vt:lpstr>2D arrays contd.</vt:lpstr>
      <vt:lpstr>2D arrays contd.</vt:lpstr>
      <vt:lpstr>2D arrays examples</vt:lpstr>
      <vt:lpstr>2D arrays examples</vt:lpstr>
      <vt:lpstr>2D arrays example</vt:lpstr>
    </vt:vector>
  </TitlesOfParts>
  <Company>UWA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CSSE</dc:creator>
  <cp:lastModifiedBy>Lyndon</cp:lastModifiedBy>
  <cp:revision>173</cp:revision>
  <dcterms:created xsi:type="dcterms:W3CDTF">2012-03-16T07:48:08Z</dcterms:created>
  <dcterms:modified xsi:type="dcterms:W3CDTF">2018-04-24T01:53:40Z</dcterms:modified>
</cp:coreProperties>
</file>